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57" r:id="rId5"/>
    <p:sldId id="260" r:id="rId6"/>
    <p:sldId id="269" r:id="rId7"/>
    <p:sldId id="271" r:id="rId8"/>
    <p:sldId id="270" r:id="rId9"/>
    <p:sldId id="272" r:id="rId10"/>
    <p:sldId id="261" r:id="rId11"/>
    <p:sldId id="267" r:id="rId12"/>
    <p:sldId id="268" r:id="rId13"/>
    <p:sldId id="264" r:id="rId14"/>
    <p:sldId id="262" r:id="rId15"/>
    <p:sldId id="263" r:id="rId16"/>
    <p:sldId id="273" r:id="rId17"/>
    <p:sldId id="274" r:id="rId18"/>
    <p:sldId id="265" r:id="rId19"/>
    <p:sldId id="26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2635" autoAdjust="0"/>
  </p:normalViewPr>
  <p:slideViewPr>
    <p:cSldViewPr snapToGrid="0">
      <p:cViewPr varScale="1">
        <p:scale>
          <a:sx n="99" d="100"/>
          <a:sy n="99" d="100"/>
        </p:scale>
        <p:origin x="8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A417E-194B-4012-BB2F-9CEE980F5666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E5FE2-18A3-44F0-9210-9D4C49C36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60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Central question</a:t>
            </a:r>
          </a:p>
          <a:p>
            <a:r>
              <a:rPr lang="en-US" dirty="0" smtClean="0"/>
              <a:t>Although this is nothing new, what’s different is the spatial</a:t>
            </a:r>
            <a:r>
              <a:rPr lang="en-US" baseline="0" dirty="0" smtClean="0"/>
              <a:t> scale and target audience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90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88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 out by acknowledging everyone</a:t>
            </a:r>
          </a:p>
          <a:p>
            <a:endParaRPr lang="en-US" dirty="0" smtClean="0"/>
          </a:p>
          <a:p>
            <a:r>
              <a:rPr lang="en-US" dirty="0" smtClean="0"/>
              <a:t>I’m just talking</a:t>
            </a:r>
            <a:r>
              <a:rPr lang="en-US" baseline="0" dirty="0" smtClean="0"/>
              <a:t> through a process that was a team effort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813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Expertise</a:t>
            </a:r>
            <a:r>
              <a:rPr lang="en-US" baseline="0" dirty="0" smtClean="0"/>
              <a:t> and resources</a:t>
            </a:r>
          </a:p>
          <a:p>
            <a:r>
              <a:rPr lang="en-US" baseline="0" dirty="0" smtClean="0"/>
              <a:t>Land trusts: stewardship, parcel easement, ownership, monitoring, assessment</a:t>
            </a:r>
          </a:p>
          <a:p>
            <a:r>
              <a:rPr lang="en-US" baseline="0" dirty="0" smtClean="0"/>
              <a:t>Enviro org: scientific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22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Northern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Waterthrush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5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18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Input data</a:t>
            </a:r>
          </a:p>
          <a:p>
            <a:endParaRPr lang="en-US" dirty="0" smtClean="0"/>
          </a:p>
          <a:p>
            <a:r>
              <a:rPr lang="en-US" baseline="0" dirty="0" smtClean="0"/>
              <a:t>566,597 observations of 266 bird species</a:t>
            </a:r>
            <a:endParaRPr lang="en-US" dirty="0" smtClean="0"/>
          </a:p>
          <a:p>
            <a:r>
              <a:rPr lang="en-US" dirty="0" smtClean="0"/>
              <a:t>3 years,</a:t>
            </a:r>
            <a:r>
              <a:rPr lang="en-US" baseline="0" dirty="0" smtClean="0"/>
              <a:t> $1.2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121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AK</a:t>
            </a:r>
            <a:r>
              <a:rPr lang="en-US" baseline="0" dirty="0" smtClean="0"/>
              <a:t> NHP: </a:t>
            </a:r>
          </a:p>
          <a:p>
            <a:r>
              <a:rPr lang="en-US" dirty="0" smtClean="0"/>
              <a:t>566,597</a:t>
            </a:r>
            <a:r>
              <a:rPr lang="en-US" baseline="0" dirty="0" smtClean="0"/>
              <a:t> observations of 266 species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159,525 observations of 179 species (started with 340 species)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61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smtClean="0"/>
              <a:t>Identify key variables</a:t>
            </a:r>
          </a:p>
          <a:p>
            <a:pPr marL="228600" indent="-228600">
              <a:buAutoNum type="arabicParenR"/>
            </a:pPr>
            <a:r>
              <a:rPr lang="en-US" dirty="0" smtClean="0"/>
              <a:t>Quantify</a:t>
            </a:r>
            <a:r>
              <a:rPr lang="en-US" baseline="0" dirty="0" smtClean="0"/>
              <a:t> importance of different variables (coefficients)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Extrapolate based on those relationships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0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12 variables</a:t>
            </a:r>
          </a:p>
          <a:p>
            <a:r>
              <a:rPr lang="en-US" dirty="0" smtClean="0"/>
              <a:t>179 species</a:t>
            </a:r>
          </a:p>
          <a:p>
            <a:r>
              <a:rPr lang="en-US" dirty="0" smtClean="0"/>
              <a:t>Only</a:t>
            </a:r>
            <a:r>
              <a:rPr lang="en-US" baseline="0" dirty="0" smtClean="0"/>
              <a:t> selected variable with &gt;5% contribution to overall model</a:t>
            </a:r>
          </a:p>
          <a:p>
            <a:endParaRPr lang="en-US" baseline="0" dirty="0" smtClean="0"/>
          </a:p>
          <a:p>
            <a:r>
              <a:rPr lang="en-US" baseline="0" dirty="0" smtClean="0"/>
              <a:t>(358 models)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7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Ice fields =</a:t>
            </a:r>
            <a:r>
              <a:rPr lang="en-US" baseline="0" dirty="0" smtClean="0"/>
              <a:t> no birds</a:t>
            </a:r>
          </a:p>
          <a:p>
            <a:r>
              <a:rPr lang="en-US" baseline="0" dirty="0" smtClean="0"/>
              <a:t>Coasts hold up, particularly fjords and west coast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60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 the average</a:t>
            </a:r>
            <a:r>
              <a:rPr lang="en-US" baseline="0" dirty="0" smtClean="0"/>
              <a:t> value of confirmed occurrences as the threshold for presence</a:t>
            </a:r>
          </a:p>
          <a:p>
            <a:r>
              <a:rPr lang="en-US" baseline="0" dirty="0" smtClean="0"/>
              <a:t>Any watershed with &gt;1% area as predicted presence, classified as species present</a:t>
            </a:r>
          </a:p>
          <a:p>
            <a:r>
              <a:rPr lang="en-US" dirty="0" smtClean="0"/>
              <a:t>Aggregated all species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Four watersheds hold &gt;100 species of birds: </a:t>
            </a:r>
            <a:r>
              <a:rPr lang="en-US" baseline="0" dirty="0" err="1" smtClean="0"/>
              <a:t>Chickaloon</a:t>
            </a:r>
            <a:r>
              <a:rPr lang="en-US" baseline="0" dirty="0" smtClean="0"/>
              <a:t> Bay Frontage, Lower Fox River, Portage Creek, and North </a:t>
            </a:r>
            <a:r>
              <a:rPr lang="en-US" baseline="0" dirty="0" err="1" smtClean="0"/>
              <a:t>Kachemak</a:t>
            </a:r>
            <a:r>
              <a:rPr lang="en-US" baseline="0" dirty="0" smtClean="0"/>
              <a:t> Bay Frontage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38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Site-scale</a:t>
            </a:r>
          </a:p>
          <a:p>
            <a:r>
              <a:rPr lang="en-US" dirty="0" smtClean="0"/>
              <a:t>Breeding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30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39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404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Didn’t check for correlated variables –</a:t>
            </a:r>
            <a:r>
              <a:rPr lang="en-US" baseline="0" dirty="0" smtClean="0"/>
              <a:t> e.g. ice fields at high elevations</a:t>
            </a:r>
            <a:endParaRPr lang="en-US" dirty="0" smtClean="0"/>
          </a:p>
          <a:p>
            <a:r>
              <a:rPr lang="en-US" dirty="0" smtClean="0"/>
              <a:t>Variables</a:t>
            </a:r>
            <a:r>
              <a:rPr lang="en-US" baseline="0" dirty="0" smtClean="0"/>
              <a:t> themselves were not evenly distributed – e.g. lots more forested rivers and lakes on west coast, east coast mostly ice fields</a:t>
            </a:r>
          </a:p>
          <a:p>
            <a:r>
              <a:rPr lang="en-US" baseline="0" dirty="0" smtClean="0"/>
              <a:t>Due to time constraints, used the same training data to check for accuracy, rather than using k-fold cross validation</a:t>
            </a:r>
          </a:p>
          <a:p>
            <a:r>
              <a:rPr lang="en-US" dirty="0" smtClean="0"/>
              <a:t>Need for finer-scale variables –</a:t>
            </a:r>
            <a:r>
              <a:rPr lang="en-US" baseline="0" dirty="0" smtClean="0"/>
              <a:t> lots of the environmental variables were resampled to finer resolution; it’d be better to have them at the scale of analysis</a:t>
            </a:r>
            <a:endParaRPr lang="en-US" dirty="0" smtClean="0"/>
          </a:p>
          <a:p>
            <a:r>
              <a:rPr lang="en-US" dirty="0" smtClean="0"/>
              <a:t>Coast showed up all</a:t>
            </a:r>
            <a:r>
              <a:rPr lang="en-US" baseline="0" dirty="0" smtClean="0"/>
              <a:t> over the place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359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E5FE2-18A3-44F0-9210-9D4C49C3636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5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69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1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4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62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5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5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111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9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43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57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38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9F0FE-48B6-4790-B8E3-56AB75047594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92383-09D0-4A7F-9A2E-5ECE05597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7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1694" y="1095067"/>
            <a:ext cx="10208525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Reconciling Spatial Scales for Effective Conservation</a:t>
            </a:r>
            <a:br>
              <a:rPr lang="en-US" dirty="0" smtClean="0"/>
            </a:br>
            <a:r>
              <a:rPr lang="en-US" sz="4400" dirty="0" smtClean="0"/>
              <a:t>The Kenai Bird Habitat Assessment Protocol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957" y="3847697"/>
            <a:ext cx="9144000" cy="268022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Ben Sullender</a:t>
            </a:r>
            <a:r>
              <a:rPr lang="en-US" dirty="0" smtClean="0"/>
              <a:t>, Erika Knight, and Melanie Smith</a:t>
            </a:r>
          </a:p>
          <a:p>
            <a:r>
              <a:rPr lang="en-US" dirty="0" smtClean="0"/>
              <a:t>Audubon Alaska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sz="1700" dirty="0" smtClean="0"/>
              <a:t>Alaska Bird Conference</a:t>
            </a:r>
            <a:endParaRPr lang="en-US" sz="1700" dirty="0" smtClean="0"/>
          </a:p>
          <a:p>
            <a:r>
              <a:rPr lang="en-US" sz="1700" dirty="0" smtClean="0"/>
              <a:t>December 7, </a:t>
            </a:r>
            <a:r>
              <a:rPr lang="en-US" sz="1700" dirty="0" smtClean="0"/>
              <a:t>2016</a:t>
            </a:r>
          </a:p>
          <a:p>
            <a:r>
              <a:rPr lang="en-US" sz="1700" dirty="0" smtClean="0"/>
              <a:t>Cordova, </a:t>
            </a:r>
            <a:r>
              <a:rPr lang="en-US" sz="1700" dirty="0" smtClean="0"/>
              <a:t>AK</a:t>
            </a:r>
          </a:p>
        </p:txBody>
      </p:sp>
    </p:spTree>
    <p:extLst>
      <p:ext uri="{BB962C8B-B14F-4D97-AF65-F5344CB8AC3E}">
        <p14:creationId xmlns:p14="http://schemas.microsoft.com/office/powerpoint/2010/main" val="360770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Which areas in the Kenai Peninsula are particularly important for birds?</a:t>
            </a:r>
          </a:p>
          <a:p>
            <a:endParaRPr lang="en-US" dirty="0" smtClean="0"/>
          </a:p>
          <a:p>
            <a:r>
              <a:rPr lang="en-US" dirty="0" smtClean="0"/>
              <a:t>Fine-scale assessment</a:t>
            </a:r>
          </a:p>
          <a:p>
            <a:endParaRPr lang="en-US" dirty="0"/>
          </a:p>
          <a:p>
            <a:r>
              <a:rPr lang="en-US" dirty="0" smtClean="0"/>
              <a:t>Stewardship / monitoring</a:t>
            </a:r>
          </a:p>
        </p:txBody>
      </p:sp>
    </p:spTree>
    <p:extLst>
      <p:ext uri="{BB962C8B-B14F-4D97-AF65-F5344CB8AC3E}">
        <p14:creationId xmlns:p14="http://schemas.microsoft.com/office/powerpoint/2010/main" val="380583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Issue of Spatial Scales</a:t>
            </a:r>
          </a:p>
          <a:p>
            <a:r>
              <a:rPr lang="en-US" dirty="0" smtClean="0"/>
              <a:t>Modeling Methods</a:t>
            </a:r>
          </a:p>
          <a:p>
            <a:r>
              <a:rPr lang="en-US" dirty="0" smtClean="0"/>
              <a:t>Suitability and Predicted Occurrence</a:t>
            </a:r>
          </a:p>
          <a:p>
            <a:r>
              <a:rPr lang="en-US" dirty="0" err="1" smtClean="0"/>
              <a:t>WatchList</a:t>
            </a:r>
            <a:r>
              <a:rPr lang="en-US" dirty="0" smtClean="0"/>
              <a:t> Habitat Associations</a:t>
            </a:r>
          </a:p>
          <a:p>
            <a:r>
              <a:rPr lang="en-US" dirty="0" smtClean="0"/>
              <a:t>Watershed Checklist</a:t>
            </a:r>
          </a:p>
          <a:p>
            <a:r>
              <a:rPr lang="en-US" dirty="0" smtClean="0"/>
              <a:t>Limitations</a:t>
            </a:r>
          </a:p>
          <a:p>
            <a:r>
              <a:rPr lang="en-US" dirty="0" smtClean="0"/>
              <a:t>Takeaways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218847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Effort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906" y="5238518"/>
            <a:ext cx="3336233" cy="1619481"/>
          </a:xfrm>
          <a:solidFill>
            <a:schemeClr val="bg1">
              <a:alpha val="41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Audubon Alaska:</a:t>
            </a:r>
          </a:p>
          <a:p>
            <a:pPr lvl="1"/>
            <a:r>
              <a:rPr lang="en-US" dirty="0" smtClean="0"/>
              <a:t>Erika Knight</a:t>
            </a:r>
          </a:p>
          <a:p>
            <a:pPr lvl="1"/>
            <a:r>
              <a:rPr lang="en-US" dirty="0" smtClean="0"/>
              <a:t>Melanie Smith</a:t>
            </a:r>
          </a:p>
          <a:p>
            <a:pPr lvl="1"/>
            <a:r>
              <a:rPr lang="en-US" dirty="0" smtClean="0"/>
              <a:t>Nathan Walker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093228" y="5238517"/>
            <a:ext cx="5098772" cy="1619481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 smtClean="0"/>
              <a:t>Kachemak</a:t>
            </a:r>
            <a:r>
              <a:rPr lang="en-US" dirty="0" smtClean="0"/>
              <a:t> Heritage Land Trust:</a:t>
            </a:r>
          </a:p>
          <a:p>
            <a:pPr lvl="1"/>
            <a:r>
              <a:rPr lang="en-US" dirty="0" smtClean="0"/>
              <a:t>Mandy Bernard</a:t>
            </a:r>
          </a:p>
          <a:p>
            <a:pPr lvl="1"/>
            <a:r>
              <a:rPr lang="en-US" dirty="0" smtClean="0"/>
              <a:t>Joel Cooper</a:t>
            </a:r>
          </a:p>
          <a:p>
            <a:pPr lvl="1"/>
            <a:r>
              <a:rPr lang="en-US" dirty="0" smtClean="0"/>
              <a:t>Marie McCarty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90688"/>
            <a:ext cx="1085124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2012: </a:t>
            </a:r>
            <a:r>
              <a:rPr lang="en-US" sz="2400" dirty="0" err="1" smtClean="0"/>
              <a:t>Kachemak</a:t>
            </a:r>
            <a:r>
              <a:rPr lang="en-US" sz="2400" dirty="0" smtClean="0"/>
              <a:t> Heritage Land Trust (KHLT) and Audubon Alaska begin partnership</a:t>
            </a:r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2014: Kenai Decision Support Tool launched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2015: Kenai Mountains to Sea strategic plan released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448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5716" y="509726"/>
            <a:ext cx="83939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latin typeface="Archer Medium" pitchFamily="50" charset="0"/>
              </a:rPr>
              <a:t>Global</a:t>
            </a:r>
            <a:endParaRPr lang="en-US" dirty="0">
              <a:latin typeface="Archer Medium" pitchFamily="50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7640" y="5889715"/>
            <a:ext cx="79675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latin typeface="Archer Medium" pitchFamily="50" charset="0"/>
              </a:rPr>
              <a:t>Parcel</a:t>
            </a:r>
            <a:endParaRPr lang="en-US" dirty="0">
              <a:latin typeface="Archer Medium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9827" y="4612627"/>
            <a:ext cx="125117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latin typeface="Archer Medium" pitchFamily="50" charset="0"/>
              </a:rPr>
              <a:t>Watershed</a:t>
            </a:r>
            <a:endParaRPr lang="en-US" dirty="0">
              <a:latin typeface="Archer Medium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87" y="3620537"/>
            <a:ext cx="10585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latin typeface="Archer Medium" pitchFamily="50" charset="0"/>
              </a:rPr>
              <a:t>Regional</a:t>
            </a:r>
            <a:endParaRPr lang="en-US" dirty="0">
              <a:latin typeface="Archer Medium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9280" y="2479765"/>
            <a:ext cx="123835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latin typeface="Archer Medium" pitchFamily="50" charset="0"/>
              </a:rPr>
              <a:t>Landscape</a:t>
            </a:r>
            <a:endParaRPr lang="en-US" dirty="0">
              <a:latin typeface="Archer Medium" pitchFamily="5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6638" y="1250940"/>
            <a:ext cx="135915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latin typeface="Archer Medium" pitchFamily="50" charset="0"/>
              </a:rPr>
              <a:t>Flyway / </a:t>
            </a:r>
          </a:p>
          <a:p>
            <a:pPr algn="ctr"/>
            <a:r>
              <a:rPr lang="en-US" dirty="0" smtClean="0">
                <a:latin typeface="Archer Medium" pitchFamily="50" charset="0"/>
              </a:rPr>
              <a:t>Continental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1443" y="48378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cher Medium" pitchFamily="50" charset="0"/>
              </a:rPr>
              <a:t>1:10</a:t>
            </a:r>
            <a:r>
              <a:rPr lang="en-US" baseline="30000" dirty="0" smtClean="0">
                <a:latin typeface="Archer Medium" pitchFamily="50" charset="0"/>
              </a:rPr>
              <a:t>8</a:t>
            </a:r>
            <a:endParaRPr lang="en-US" dirty="0">
              <a:latin typeface="Archer Medium" pitchFamily="50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07610" y="2487481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cher Medium" pitchFamily="50" charset="0"/>
              </a:rPr>
              <a:t>1:10</a:t>
            </a:r>
            <a:r>
              <a:rPr lang="en-US" baseline="30000" dirty="0" smtClean="0">
                <a:latin typeface="Archer Medium" pitchFamily="50" charset="0"/>
              </a:rPr>
              <a:t>7</a:t>
            </a:r>
            <a:endParaRPr lang="en-US" dirty="0">
              <a:latin typeface="Archer Medium" pitchFamily="5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60906" y="1330622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cher Medium" pitchFamily="50" charset="0"/>
              </a:rPr>
              <a:t>1:5x10</a:t>
            </a:r>
            <a:r>
              <a:rPr lang="en-US" baseline="30000" dirty="0" smtClean="0">
                <a:latin typeface="Archer Medium" pitchFamily="50" charset="0"/>
              </a:rPr>
              <a:t>7</a:t>
            </a:r>
            <a:endParaRPr lang="en-US" dirty="0">
              <a:latin typeface="Archer Medium" pitchFamily="5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90962" y="3610402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cher Medium" pitchFamily="50" charset="0"/>
              </a:rPr>
              <a:t>1:10</a:t>
            </a:r>
            <a:r>
              <a:rPr lang="en-US" baseline="30000" dirty="0" smtClean="0">
                <a:latin typeface="Archer Medium" pitchFamily="50" charset="0"/>
              </a:rPr>
              <a:t>6</a:t>
            </a:r>
            <a:endParaRPr lang="en-US" dirty="0">
              <a:latin typeface="Archer Medium" pitchFamily="5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69108" y="4612627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cher Medium" pitchFamily="50" charset="0"/>
              </a:rPr>
              <a:t>1:10</a:t>
            </a:r>
            <a:r>
              <a:rPr lang="en-US" baseline="30000" dirty="0" smtClean="0">
                <a:latin typeface="Archer Medium" pitchFamily="50" charset="0"/>
              </a:rPr>
              <a:t>5</a:t>
            </a:r>
            <a:endParaRPr lang="en-US" dirty="0">
              <a:latin typeface="Archer Medium" pitchFamily="5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7009" y="-1042"/>
            <a:ext cx="2659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1200" dirty="0" smtClean="0">
                <a:latin typeface="Archer Medium" pitchFamily="50" charset="0"/>
              </a:rPr>
              <a:t>SCALE</a:t>
            </a:r>
          </a:p>
        </p:txBody>
      </p:sp>
      <p:sp>
        <p:nvSpPr>
          <p:cNvPr id="18" name="Round Same Side Corner Rectangle 17"/>
          <p:cNvSpPr/>
          <p:nvPr/>
        </p:nvSpPr>
        <p:spPr>
          <a:xfrm flipV="1">
            <a:off x="6965309" y="365125"/>
            <a:ext cx="5070190" cy="3830222"/>
          </a:xfrm>
          <a:prstGeom prst="round2SameRect">
            <a:avLst>
              <a:gd name="adj1" fmla="val 5000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cher Medium" pitchFamily="50" charset="0"/>
            </a:endParaRPr>
          </a:p>
        </p:txBody>
      </p:sp>
      <p:sp>
        <p:nvSpPr>
          <p:cNvPr id="19" name="Round Same Side Corner Rectangle 18"/>
          <p:cNvSpPr/>
          <p:nvPr/>
        </p:nvSpPr>
        <p:spPr>
          <a:xfrm>
            <a:off x="7022944" y="3234904"/>
            <a:ext cx="5070190" cy="35790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60000"/>
              <a:lumOff val="40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60000"/>
                  <a:lumOff val="40000"/>
                </a:schemeClr>
              </a:solidFill>
              <a:latin typeface="Archer Medium" pitchFamily="50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6" t="5472" r="13314" b="17261"/>
          <a:stretch/>
        </p:blipFill>
        <p:spPr>
          <a:xfrm>
            <a:off x="3432497" y="2567917"/>
            <a:ext cx="1424477" cy="15155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 t="10922" r="5944" b="2411"/>
          <a:stretch/>
        </p:blipFill>
        <p:spPr>
          <a:xfrm>
            <a:off x="3446547" y="117989"/>
            <a:ext cx="1396379" cy="134360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390962" y="5889715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cher Medium" pitchFamily="50" charset="0"/>
              </a:rPr>
              <a:t>1:10</a:t>
            </a:r>
            <a:r>
              <a:rPr lang="en-US" baseline="30000" dirty="0">
                <a:latin typeface="Archer Medium" pitchFamily="50" charset="0"/>
              </a:rPr>
              <a:t>4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48" r="54064" b="-1620"/>
          <a:stretch/>
        </p:blipFill>
        <p:spPr>
          <a:xfrm>
            <a:off x="3446547" y="5520990"/>
            <a:ext cx="1421931" cy="133582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t="2707" r="7797" b="7156"/>
          <a:stretch/>
        </p:blipFill>
        <p:spPr>
          <a:xfrm>
            <a:off x="3436631" y="4149658"/>
            <a:ext cx="1406295" cy="13713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5" t="18439" r="7286" b="15959"/>
          <a:stretch/>
        </p:blipFill>
        <p:spPr>
          <a:xfrm>
            <a:off x="3446547" y="1250940"/>
            <a:ext cx="1426660" cy="131697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758608" y="0"/>
            <a:ext cx="5433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400" dirty="0" smtClean="0">
                <a:latin typeface="Archer Medium" pitchFamily="50" charset="0"/>
              </a:rPr>
              <a:t>TYPICAL SCALE OF OPERATION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9332" y="4083450"/>
            <a:ext cx="2171940" cy="13388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latin typeface="Archer Medium" pitchFamily="50" charset="0"/>
              </a:rPr>
              <a:t>Kenai Bird </a:t>
            </a:r>
          </a:p>
          <a:p>
            <a:pPr algn="ctr">
              <a:lnSpc>
                <a:spcPct val="150000"/>
              </a:lnSpc>
            </a:pPr>
            <a:r>
              <a:rPr lang="en-US" dirty="0" smtClean="0">
                <a:latin typeface="Archer Medium" pitchFamily="50" charset="0"/>
              </a:rPr>
              <a:t>Habitat Assessment</a:t>
            </a:r>
          </a:p>
          <a:p>
            <a:pPr algn="ctr">
              <a:lnSpc>
                <a:spcPct val="150000"/>
              </a:lnSpc>
            </a:pPr>
            <a:r>
              <a:rPr lang="en-US" dirty="0" smtClean="0">
                <a:latin typeface="Archer Medium" pitchFamily="50" charset="0"/>
              </a:rPr>
              <a:t>Protocol</a:t>
            </a:r>
            <a:endParaRPr lang="en-US" dirty="0">
              <a:latin typeface="Archer Medium" pitchFamily="50" charset="0"/>
            </a:endParaRPr>
          </a:p>
        </p:txBody>
      </p:sp>
      <p:pic>
        <p:nvPicPr>
          <p:cNvPr id="32" name="Picture 3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152" y="789790"/>
            <a:ext cx="1892300" cy="1298575"/>
          </a:xfrm>
          <a:prstGeom prst="rect">
            <a:avLst/>
          </a:prstGeom>
        </p:spPr>
      </p:pic>
      <p:pic>
        <p:nvPicPr>
          <p:cNvPr id="34" name="Picture 33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490"/>
          <a:stretch/>
        </p:blipFill>
        <p:spPr bwMode="auto">
          <a:xfrm>
            <a:off x="8318351" y="5532980"/>
            <a:ext cx="2364105" cy="822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6705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8" t="2354" r="14453" b="4022"/>
          <a:stretch/>
        </p:blipFill>
        <p:spPr>
          <a:xfrm>
            <a:off x="0" y="0"/>
            <a:ext cx="3604591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6" t="2896" r="23131" b="9517"/>
          <a:stretch/>
        </p:blipFill>
        <p:spPr>
          <a:xfrm>
            <a:off x="7364897" y="0"/>
            <a:ext cx="4827103" cy="686034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373858" y="0"/>
            <a:ext cx="4221772" cy="1325563"/>
          </a:xfrm>
        </p:spPr>
        <p:txBody>
          <a:bodyPr/>
          <a:lstStyle/>
          <a:p>
            <a:pPr algn="ctr"/>
            <a:r>
              <a:rPr lang="en-US" spc="600" dirty="0" smtClean="0"/>
              <a:t>Spatial Scale</a:t>
            </a:r>
            <a:endParaRPr lang="en-US" spc="6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409454" y="1312657"/>
            <a:ext cx="4150580" cy="230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/>
              <a:t>Range maps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4" t="29598" r="15672" b="11661"/>
          <a:stretch/>
        </p:blipFill>
        <p:spPr>
          <a:xfrm>
            <a:off x="3569087" y="3766782"/>
            <a:ext cx="3806166" cy="30980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09333" y="6541158"/>
            <a:ext cx="1732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Photo: Milo Burcham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8656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794637" y="1325563"/>
            <a:ext cx="4150580" cy="5393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/>
              <a:t>Kenai National Wildlife Refuge species distribution data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1" t="2092" r="20028" b="2063"/>
          <a:stretch/>
        </p:blipFill>
        <p:spPr>
          <a:xfrm>
            <a:off x="-1" y="-7236"/>
            <a:ext cx="4794638" cy="68652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2" t="5163" r="44526" b="4313"/>
          <a:stretch/>
        </p:blipFill>
        <p:spPr>
          <a:xfrm>
            <a:off x="8945217" y="-7236"/>
            <a:ext cx="3246783" cy="6865236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8150" y="0"/>
            <a:ext cx="42217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pc="600" smtClean="0"/>
              <a:t>Spatial Scale</a:t>
            </a:r>
            <a:endParaRPr lang="en-US" spc="600" dirty="0"/>
          </a:p>
        </p:txBody>
      </p:sp>
      <p:sp>
        <p:nvSpPr>
          <p:cNvPr id="11" name="TextBox 10"/>
          <p:cNvSpPr txBox="1"/>
          <p:nvPr/>
        </p:nvSpPr>
        <p:spPr>
          <a:xfrm>
            <a:off x="5195793" y="6419094"/>
            <a:ext cx="7089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Magness</a:t>
            </a:r>
            <a:r>
              <a:rPr lang="en-US" dirty="0" smtClean="0"/>
              <a:t> et al. 2008, </a:t>
            </a:r>
            <a:r>
              <a:rPr lang="en-US" i="1" dirty="0" smtClean="0"/>
              <a:t>Applications of Computational Intelligence in Biology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22124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8150" y="0"/>
            <a:ext cx="4221772" cy="1325563"/>
          </a:xfrm>
        </p:spPr>
        <p:txBody>
          <a:bodyPr/>
          <a:lstStyle/>
          <a:p>
            <a:pPr algn="ctr"/>
            <a:r>
              <a:rPr lang="en-US" spc="600" dirty="0" smtClean="0"/>
              <a:t>Spatial Scale</a:t>
            </a:r>
            <a:endParaRPr lang="en-US" spc="6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51808" y="1325563"/>
            <a:ext cx="4268113" cy="5532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/>
              <a:t>Alaska Natural Heritage Program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2" t="933" r="15870" b="3381"/>
          <a:stretch/>
        </p:blipFill>
        <p:spPr>
          <a:xfrm>
            <a:off x="-1" y="0"/>
            <a:ext cx="4798151" cy="68603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473" r="45640" b="3420"/>
          <a:stretch/>
        </p:blipFill>
        <p:spPr>
          <a:xfrm>
            <a:off x="9019921" y="0"/>
            <a:ext cx="3172079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63341" y="6488668"/>
            <a:ext cx="5171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Gotthardt</a:t>
            </a:r>
            <a:r>
              <a:rPr lang="en-US" dirty="0" smtClean="0"/>
              <a:t> et al. 2013, University of Alaska-Anchorage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7990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Bird Data</a:t>
            </a:r>
            <a:endParaRPr lang="en-US" dirty="0"/>
          </a:p>
        </p:txBody>
      </p:sp>
      <p:pic>
        <p:nvPicPr>
          <p:cNvPr id="1026" name="Picture 2" descr="eBir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" t="10161" r="3031" b="9045"/>
          <a:stretch/>
        </p:blipFill>
        <p:spPr bwMode="auto">
          <a:xfrm>
            <a:off x="6056243" y="0"/>
            <a:ext cx="613575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1" y="1825624"/>
            <a:ext cx="5125278" cy="356801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159,525 observations</a:t>
            </a:r>
          </a:p>
          <a:p>
            <a:endParaRPr lang="en-US" dirty="0"/>
          </a:p>
          <a:p>
            <a:r>
              <a:rPr lang="en-US" dirty="0" smtClean="0"/>
              <a:t>179 species (340 species before filtering)</a:t>
            </a:r>
          </a:p>
          <a:p>
            <a:endParaRPr lang="en-US" dirty="0"/>
          </a:p>
          <a:p>
            <a:r>
              <a:rPr lang="en-US" dirty="0" smtClean="0"/>
              <a:t>Biased towards road system and Kenai National Wildlife Refuge surveys</a:t>
            </a:r>
          </a:p>
        </p:txBody>
      </p:sp>
    </p:spTree>
    <p:extLst>
      <p:ext uri="{BB962C8B-B14F-4D97-AF65-F5344CB8AC3E}">
        <p14:creationId xmlns:p14="http://schemas.microsoft.com/office/powerpoint/2010/main" val="3375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Species distribution modeling (SDM)</a:t>
            </a:r>
          </a:p>
          <a:p>
            <a:endParaRPr lang="en-US" dirty="0" smtClean="0"/>
          </a:p>
          <a:p>
            <a:r>
              <a:rPr lang="en-US" dirty="0" smtClean="0"/>
              <a:t>Accounts for poorly distributed observations</a:t>
            </a:r>
          </a:p>
          <a:p>
            <a:endParaRPr lang="en-US" dirty="0" smtClean="0"/>
          </a:p>
          <a:p>
            <a:r>
              <a:rPr lang="en-US" dirty="0" smtClean="0"/>
              <a:t>Inputs: observations and environmental variables</a:t>
            </a:r>
          </a:p>
          <a:p>
            <a:endParaRPr lang="en-US" dirty="0" smtClean="0"/>
          </a:p>
          <a:p>
            <a:r>
              <a:rPr lang="en-US" dirty="0" smtClean="0"/>
              <a:t>Outputs: predicted habitat suitability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10123" y="6466029"/>
            <a:ext cx="4981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Guisan</a:t>
            </a:r>
            <a:r>
              <a:rPr lang="en-US" dirty="0" smtClean="0"/>
              <a:t> and Zimmerman 2000, </a:t>
            </a:r>
            <a:r>
              <a:rPr lang="en-US" i="1" dirty="0" smtClean="0"/>
              <a:t>Ecological Modelling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3951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Maximum entropy</a:t>
            </a:r>
          </a:p>
          <a:p>
            <a:endParaRPr lang="en-US" dirty="0" smtClean="0"/>
          </a:p>
          <a:p>
            <a:r>
              <a:rPr lang="en-US" dirty="0" smtClean="0"/>
              <a:t>Environmental variables</a:t>
            </a:r>
          </a:p>
          <a:p>
            <a:pPr lvl="1"/>
            <a:r>
              <a:rPr lang="en-US" dirty="0" smtClean="0"/>
              <a:t>Land cover, elevation, canopy coverage, bedrock, surface geology, wetland density, aspect, mean temperature, temperature seasonality, mean annual precipitation, distance to nearest river, distance to coastline</a:t>
            </a:r>
          </a:p>
          <a:p>
            <a:endParaRPr lang="en-US" dirty="0" smtClean="0"/>
          </a:p>
          <a:p>
            <a:r>
              <a:rPr lang="en-US" dirty="0" smtClean="0"/>
              <a:t>Separate model for each bird species</a:t>
            </a:r>
          </a:p>
          <a:p>
            <a:endParaRPr lang="en-US" dirty="0" smtClean="0"/>
          </a:p>
          <a:p>
            <a:r>
              <a:rPr lang="en-US" dirty="0" smtClean="0"/>
              <a:t>Iterative regression to select most relevant variables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70349" y="6211669"/>
            <a:ext cx="3921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Phillips et al. 2006, </a:t>
            </a:r>
            <a:r>
              <a:rPr lang="en-US" i="1" dirty="0" smtClean="0"/>
              <a:t>Ecological Modelling</a:t>
            </a:r>
          </a:p>
          <a:p>
            <a:r>
              <a:rPr lang="en-US" dirty="0" smtClean="0"/>
              <a:t>Liu et al. 2013, </a:t>
            </a:r>
            <a:r>
              <a:rPr lang="en-US" i="1" dirty="0" smtClean="0"/>
              <a:t>Journal of Biogeography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03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Suitability</a:t>
            </a:r>
            <a:endParaRPr lang="en-US" dirty="0"/>
          </a:p>
        </p:txBody>
      </p:sp>
      <p:pic>
        <p:nvPicPr>
          <p:cNvPr id="2051" name="Picture 3" descr="Avg_Suit_Al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879" y="0"/>
            <a:ext cx="5314122" cy="688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5218043" cy="5032375"/>
          </a:xfrm>
        </p:spPr>
        <p:txBody>
          <a:bodyPr/>
          <a:lstStyle/>
          <a:p>
            <a:r>
              <a:rPr lang="en-US" dirty="0" smtClean="0"/>
              <a:t>Aggregated for all 179 species</a:t>
            </a:r>
          </a:p>
          <a:p>
            <a:endParaRPr lang="en-US" dirty="0"/>
          </a:p>
          <a:p>
            <a:r>
              <a:rPr lang="en-US" dirty="0" smtClean="0"/>
              <a:t>Adjusted into percentiles to rank watersheds</a:t>
            </a:r>
          </a:p>
        </p:txBody>
      </p:sp>
    </p:spTree>
    <p:extLst>
      <p:ext uri="{BB962C8B-B14F-4D97-AF65-F5344CB8AC3E}">
        <p14:creationId xmlns:p14="http://schemas.microsoft.com/office/powerpoint/2010/main" val="187334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ll_Pixels_Richne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0363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SDM_Results_Richnes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319" y="0"/>
            <a:ext cx="529268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677" y="0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Predicted Occurrence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88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6096000" cy="2497345"/>
          </a:xfrm>
        </p:spPr>
        <p:txBody>
          <a:bodyPr/>
          <a:lstStyle/>
          <a:p>
            <a:pPr algn="ctr"/>
            <a:r>
              <a:rPr lang="en-US" dirty="0" err="1" smtClean="0"/>
              <a:t>WatchList</a:t>
            </a:r>
            <a:r>
              <a:rPr lang="en-US" dirty="0" smtClean="0"/>
              <a:t> Habitat Associations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072" y="175088"/>
            <a:ext cx="5472571" cy="6119091"/>
          </a:xfrm>
        </p:spPr>
      </p:pic>
      <p:sp>
        <p:nvSpPr>
          <p:cNvPr id="9" name="TextBox 8"/>
          <p:cNvSpPr txBox="1"/>
          <p:nvPr/>
        </p:nvSpPr>
        <p:spPr>
          <a:xfrm>
            <a:off x="384312" y="2650434"/>
            <a:ext cx="616226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Seasonality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Regional- and parcel-scale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Based on best available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Includes suitability map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6072" y="120072"/>
            <a:ext cx="5754255" cy="6613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Watershed Checklist</a:t>
            </a:r>
            <a:endParaRPr lang="en-US" dirty="0"/>
          </a:p>
        </p:txBody>
      </p:sp>
      <p:pic>
        <p:nvPicPr>
          <p:cNvPr id="4098" name="Picture 2" descr="HUC_Checkl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19" y="1311965"/>
            <a:ext cx="8965611" cy="5546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54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6482" y="4791340"/>
            <a:ext cx="99854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latin typeface="Archer Medium" pitchFamily="50" charset="0"/>
              </a:rPr>
              <a:t>Parcel</a:t>
            </a:r>
            <a:endParaRPr lang="en-US" sz="2400" dirty="0">
              <a:latin typeface="Archer Medium" pitchFamily="50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6598" y="2481565"/>
            <a:ext cx="160460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latin typeface="Archer Medium" pitchFamily="50" charset="0"/>
              </a:rPr>
              <a:t>Watershed</a:t>
            </a:r>
            <a:endParaRPr lang="en-US" sz="2400" dirty="0">
              <a:latin typeface="Archer Medium" pitchFamily="50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856" y="441498"/>
            <a:ext cx="134819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latin typeface="Archer Medium" pitchFamily="50" charset="0"/>
              </a:rPr>
              <a:t>Regional</a:t>
            </a:r>
            <a:endParaRPr lang="en-US" sz="2400" dirty="0">
              <a:latin typeface="Archer Medium" pitchFamily="50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0976" y="892550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cher Medium" pitchFamily="50" charset="0"/>
              </a:rPr>
              <a:t>1:10</a:t>
            </a:r>
            <a:r>
              <a:rPr lang="en-US" sz="2400" baseline="30000" dirty="0" smtClean="0">
                <a:latin typeface="Archer Medium" pitchFamily="50" charset="0"/>
              </a:rPr>
              <a:t>6</a:t>
            </a:r>
            <a:endParaRPr lang="en-US" sz="2400" dirty="0">
              <a:latin typeface="Archer Medium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848" y="2932617"/>
            <a:ext cx="776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cher Medium" pitchFamily="50" charset="0"/>
              </a:rPr>
              <a:t>1:10</a:t>
            </a:r>
            <a:r>
              <a:rPr lang="en-US" sz="2400" baseline="30000" dirty="0" smtClean="0">
                <a:latin typeface="Archer Medium" pitchFamily="50" charset="0"/>
              </a:rPr>
              <a:t>5</a:t>
            </a:r>
            <a:endParaRPr lang="en-US" sz="2400" dirty="0">
              <a:latin typeface="Archer Medium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6" t="5472" r="13314" b="17261"/>
          <a:stretch/>
        </p:blipFill>
        <p:spPr>
          <a:xfrm>
            <a:off x="2033225" y="-90156"/>
            <a:ext cx="2127633" cy="22636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7606" y="5277511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cher Medium" pitchFamily="50" charset="0"/>
              </a:rPr>
              <a:t>1:10</a:t>
            </a:r>
            <a:r>
              <a:rPr lang="en-US" sz="2400" baseline="30000" dirty="0">
                <a:latin typeface="Archer Medium" pitchFamily="50" charset="0"/>
              </a:rPr>
              <a:t>4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48" r="54064" b="-1620"/>
          <a:stretch/>
        </p:blipFill>
        <p:spPr>
          <a:xfrm>
            <a:off x="2007574" y="4475063"/>
            <a:ext cx="2163125" cy="20321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t="2707" r="7797" b="7156"/>
          <a:stretch/>
        </p:blipFill>
        <p:spPr>
          <a:xfrm>
            <a:off x="2029427" y="2199860"/>
            <a:ext cx="2135231" cy="20821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17893" y="2796675"/>
            <a:ext cx="15459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Watershed</a:t>
            </a:r>
          </a:p>
          <a:p>
            <a:pPr algn="ctr"/>
            <a:r>
              <a:rPr lang="en-US" sz="2400" dirty="0" smtClean="0"/>
              <a:t>Checklist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140652" y="4840761"/>
            <a:ext cx="2390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/>
              <a:t>WatchList</a:t>
            </a:r>
            <a:r>
              <a:rPr lang="en-US" sz="2400" dirty="0" smtClean="0"/>
              <a:t> Habitat</a:t>
            </a:r>
          </a:p>
          <a:p>
            <a:pPr algn="ctr"/>
            <a:r>
              <a:rPr lang="en-US" sz="2400" dirty="0" smtClean="0"/>
              <a:t>Associations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305351" y="272271"/>
            <a:ext cx="22050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Kenai Aggregate</a:t>
            </a:r>
          </a:p>
          <a:p>
            <a:pPr algn="ctr"/>
            <a:r>
              <a:rPr lang="en-US" sz="2400" dirty="0" smtClean="0"/>
              <a:t>Suitability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453733" y="1347001"/>
            <a:ext cx="1873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Kenai Species</a:t>
            </a:r>
          </a:p>
          <a:p>
            <a:pPr algn="ctr"/>
            <a:r>
              <a:rPr lang="en-US" sz="2400" dirty="0" smtClean="0"/>
              <a:t>Richness</a:t>
            </a:r>
            <a:endParaRPr lang="en-US" sz="2400" dirty="0"/>
          </a:p>
        </p:txBody>
      </p:sp>
      <p:cxnSp>
        <p:nvCxnSpPr>
          <p:cNvPr id="20" name="Straight Arrow Connector 19"/>
          <p:cNvCxnSpPr>
            <a:stCxn id="16" idx="3"/>
          </p:cNvCxnSpPr>
          <p:nvPr/>
        </p:nvCxnSpPr>
        <p:spPr>
          <a:xfrm>
            <a:off x="6510378" y="687770"/>
            <a:ext cx="2410641" cy="1949569"/>
          </a:xfrm>
          <a:prstGeom prst="straightConnector1">
            <a:avLst/>
          </a:prstGeom>
          <a:ln w="412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7" idx="3"/>
          </p:cNvCxnSpPr>
          <p:nvPr/>
        </p:nvCxnSpPr>
        <p:spPr>
          <a:xfrm>
            <a:off x="6327195" y="1762500"/>
            <a:ext cx="2610632" cy="1246374"/>
          </a:xfrm>
          <a:prstGeom prst="straightConnector1">
            <a:avLst/>
          </a:prstGeom>
          <a:ln w="412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3"/>
            <a:endCxn id="18" idx="1"/>
          </p:cNvCxnSpPr>
          <p:nvPr/>
        </p:nvCxnSpPr>
        <p:spPr>
          <a:xfrm flipV="1">
            <a:off x="6163829" y="3193540"/>
            <a:ext cx="2777670" cy="18634"/>
          </a:xfrm>
          <a:prstGeom prst="straightConnector1">
            <a:avLst/>
          </a:prstGeom>
          <a:ln w="412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4" idx="3"/>
          </p:cNvCxnSpPr>
          <p:nvPr/>
        </p:nvCxnSpPr>
        <p:spPr>
          <a:xfrm flipV="1">
            <a:off x="6530858" y="3424373"/>
            <a:ext cx="2390161" cy="1831887"/>
          </a:xfrm>
          <a:prstGeom prst="straightConnector1">
            <a:avLst/>
          </a:prstGeom>
          <a:ln w="412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8941499" y="1407809"/>
            <a:ext cx="2751037" cy="3571461"/>
            <a:chOff x="8941499" y="1407809"/>
            <a:chExt cx="2751037" cy="35714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1499" y="1407809"/>
              <a:ext cx="2751037" cy="3571461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02" t="20644" r="66777" b="74339"/>
            <a:stretch/>
          </p:blipFill>
          <p:spPr>
            <a:xfrm>
              <a:off x="9768917" y="2173480"/>
              <a:ext cx="261913" cy="1792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130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1670" y="365125"/>
            <a:ext cx="7272130" cy="1325563"/>
          </a:xfrm>
        </p:spPr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670" y="1690688"/>
            <a:ext cx="7272130" cy="4928476"/>
          </a:xfrm>
        </p:spPr>
        <p:txBody>
          <a:bodyPr>
            <a:normAutofit/>
          </a:bodyPr>
          <a:lstStyle/>
          <a:p>
            <a:r>
              <a:rPr lang="en-US" dirty="0" smtClean="0"/>
              <a:t>Ecological </a:t>
            </a:r>
          </a:p>
          <a:p>
            <a:pPr lvl="1"/>
            <a:r>
              <a:rPr lang="en-US" dirty="0" smtClean="0"/>
              <a:t>Habitat use: nesting vs. stopover</a:t>
            </a:r>
          </a:p>
          <a:p>
            <a:pPr lvl="1"/>
            <a:r>
              <a:rPr lang="en-US" smtClean="0"/>
              <a:t>Seasonality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Statistical </a:t>
            </a:r>
          </a:p>
          <a:p>
            <a:pPr lvl="1"/>
            <a:r>
              <a:rPr lang="en-US" dirty="0" smtClean="0"/>
              <a:t>Accuracy assessment: cross-validation</a:t>
            </a:r>
            <a:endParaRPr lang="en-US" dirty="0"/>
          </a:p>
          <a:p>
            <a:pPr lvl="1"/>
            <a:r>
              <a:rPr lang="en-US" dirty="0" smtClean="0"/>
              <a:t>Environmental variables: correlation, resolution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Coastal over-prediction</a:t>
            </a:r>
          </a:p>
          <a:p>
            <a:endParaRPr lang="en-US" dirty="0"/>
          </a:p>
        </p:txBody>
      </p:sp>
      <p:pic>
        <p:nvPicPr>
          <p:cNvPr id="5122" name="Picture 2" descr="species_ro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" r="28339"/>
          <a:stretch>
            <a:fillRect/>
          </a:stretch>
        </p:blipFill>
        <p:spPr bwMode="auto">
          <a:xfrm>
            <a:off x="0" y="3522021"/>
            <a:ext cx="3804515" cy="333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Users\bsullender\AppData\Local\Microsoft\Windows\INetCache\Content.Word\species_roc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5" t="2872" r="28021"/>
          <a:stretch>
            <a:fillRect/>
          </a:stretch>
        </p:blipFill>
        <p:spPr bwMode="auto">
          <a:xfrm>
            <a:off x="-1" y="0"/>
            <a:ext cx="3804515" cy="3352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627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Take-</a:t>
            </a:r>
            <a:r>
              <a:rPr lang="en-US" dirty="0" err="1" smtClean="0"/>
              <a:t>aways</a:t>
            </a:r>
            <a:r>
              <a:rPr lang="en-US" dirty="0" smtClean="0"/>
              <a:t> and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Dynamic, scale-able tool bridging scale gap</a:t>
            </a:r>
          </a:p>
          <a:p>
            <a:r>
              <a:rPr lang="en-US" dirty="0" smtClean="0"/>
              <a:t>Easy-to-use</a:t>
            </a:r>
          </a:p>
          <a:p>
            <a:r>
              <a:rPr lang="en-US" dirty="0" smtClean="0"/>
              <a:t>Translating between technical scientific world into ground-level conservation</a:t>
            </a:r>
          </a:p>
          <a:p>
            <a:r>
              <a:rPr lang="en-US" dirty="0" smtClean="0"/>
              <a:t>Case study for more NGOs</a:t>
            </a:r>
          </a:p>
          <a:p>
            <a:r>
              <a:rPr lang="en-US" dirty="0" smtClean="0"/>
              <a:t>Modeling code is open </a:t>
            </a:r>
            <a:r>
              <a:rPr lang="en-US" dirty="0" smtClean="0"/>
              <a:t>source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88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" b="152"/>
          <a:stretch/>
        </p:blipFill>
        <p:spPr>
          <a:xfrm>
            <a:off x="1" y="0"/>
            <a:ext cx="6107686" cy="45488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0" t="5105" r="20980" b="5486"/>
          <a:stretch/>
        </p:blipFill>
        <p:spPr>
          <a:xfrm>
            <a:off x="6107686" y="0"/>
            <a:ext cx="6084314" cy="45488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888" y="4548815"/>
            <a:ext cx="10515600" cy="1325563"/>
          </a:xfrm>
          <a:solidFill>
            <a:schemeClr val="bg1">
              <a:alpha val="49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6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cher Medium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4487</TotalTime>
  <Words>720</Words>
  <Application>Microsoft Office PowerPoint</Application>
  <PresentationFormat>Widescreen</PresentationFormat>
  <Paragraphs>192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Archer Medium</vt:lpstr>
      <vt:lpstr>Arial</vt:lpstr>
      <vt:lpstr>Calibri</vt:lpstr>
      <vt:lpstr>Office Theme</vt:lpstr>
      <vt:lpstr>Reconciling Spatial Scales for Effective Conservation The Kenai Bird Habitat Assessment Protocol</vt:lpstr>
      <vt:lpstr>Goal</vt:lpstr>
      <vt:lpstr>Overview</vt:lpstr>
      <vt:lpstr>Collaborative Effort</vt:lpstr>
      <vt:lpstr>PowerPoint Presentation</vt:lpstr>
      <vt:lpstr>Spatial Scale</vt:lpstr>
      <vt:lpstr>PowerPoint Presentation</vt:lpstr>
      <vt:lpstr>Spatial Scale</vt:lpstr>
      <vt:lpstr>Bird Data</vt:lpstr>
      <vt:lpstr>Modeling Methods</vt:lpstr>
      <vt:lpstr>Modeling Methods</vt:lpstr>
      <vt:lpstr>Suitability</vt:lpstr>
      <vt:lpstr>Predicted Occurrence</vt:lpstr>
      <vt:lpstr>WatchList Habitat Associations</vt:lpstr>
      <vt:lpstr>Watershed Checklist</vt:lpstr>
      <vt:lpstr>PowerPoint Presentation</vt:lpstr>
      <vt:lpstr>Limitations</vt:lpstr>
      <vt:lpstr>Take-aways and Next Steps</vt:lpstr>
      <vt:lpstr>Thank you!</vt:lpstr>
    </vt:vector>
  </TitlesOfParts>
  <Company>National Audubon Society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Trusts and Audubon AK: Kenai Bird Habitat Assessment Protocol</dc:title>
  <dc:creator>Sullender, Benjamin</dc:creator>
  <cp:lastModifiedBy>Sullender, Benjamin</cp:lastModifiedBy>
  <cp:revision>44</cp:revision>
  <dcterms:created xsi:type="dcterms:W3CDTF">2016-10-03T21:21:17Z</dcterms:created>
  <dcterms:modified xsi:type="dcterms:W3CDTF">2016-12-05T20:56:59Z</dcterms:modified>
</cp:coreProperties>
</file>