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handoutMasterIdLst>
    <p:handoutMasterId r:id="rId44"/>
  </p:handoutMasterIdLst>
  <p:sldIdLst>
    <p:sldId id="349" r:id="rId6"/>
    <p:sldId id="312" r:id="rId7"/>
    <p:sldId id="356" r:id="rId8"/>
    <p:sldId id="359" r:id="rId9"/>
    <p:sldId id="358" r:id="rId10"/>
    <p:sldId id="357" r:id="rId11"/>
    <p:sldId id="360" r:id="rId12"/>
    <p:sldId id="367" r:id="rId13"/>
    <p:sldId id="362" r:id="rId14"/>
    <p:sldId id="353" r:id="rId15"/>
    <p:sldId id="363" r:id="rId16"/>
    <p:sldId id="297" r:id="rId17"/>
    <p:sldId id="364" r:id="rId18"/>
    <p:sldId id="298" r:id="rId19"/>
    <p:sldId id="318" r:id="rId20"/>
    <p:sldId id="322" r:id="rId21"/>
    <p:sldId id="324" r:id="rId22"/>
    <p:sldId id="365" r:id="rId23"/>
    <p:sldId id="394" r:id="rId24"/>
    <p:sldId id="384" r:id="rId25"/>
    <p:sldId id="386" r:id="rId26"/>
    <p:sldId id="387" r:id="rId27"/>
    <p:sldId id="388" r:id="rId28"/>
    <p:sldId id="389" r:id="rId29"/>
    <p:sldId id="390" r:id="rId30"/>
    <p:sldId id="392" r:id="rId31"/>
    <p:sldId id="366" r:id="rId32"/>
    <p:sldId id="368" r:id="rId33"/>
    <p:sldId id="369" r:id="rId34"/>
    <p:sldId id="391" r:id="rId35"/>
    <p:sldId id="381" r:id="rId36"/>
    <p:sldId id="382" r:id="rId37"/>
    <p:sldId id="374" r:id="rId38"/>
    <p:sldId id="361" r:id="rId39"/>
    <p:sldId id="370" r:id="rId40"/>
    <p:sldId id="371" r:id="rId41"/>
    <p:sldId id="355" r:id="rId42"/>
    <p:sldId id="380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916"/>
    <a:srgbClr val="E8E305"/>
    <a:srgbClr val="C6A533"/>
    <a:srgbClr val="88B800"/>
    <a:srgbClr val="000000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147" autoAdjust="0"/>
  </p:normalViewPr>
  <p:slideViewPr>
    <p:cSldViewPr snapToGrid="0" snapToObjects="1">
      <p:cViewPr varScale="1">
        <p:scale>
          <a:sx n="117" d="100"/>
          <a:sy n="117" d="100"/>
        </p:scale>
        <p:origin x="-8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-508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dirty="0" smtClean="0"/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Composite data layers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Annual cycle maps</a:t>
          </a:r>
        </a:p>
        <a:p>
          <a:pPr algn="l"/>
          <a:r>
            <a:rPr lang="en-US" sz="1200" dirty="0" smtClean="0"/>
            <a:t>Ecological patterns</a:t>
          </a:r>
        </a:p>
        <a:p>
          <a:pPr algn="l"/>
          <a:r>
            <a:rPr lang="en-US" sz="1200" dirty="0" smtClean="0"/>
            <a:t>Conservation planning</a:t>
          </a:r>
          <a:endParaRPr lang="en-US" sz="11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8C59042F-0E68-7741-9EA0-88497D2DDA8D}" type="presOf" srcId="{F80560A4-BA2B-A949-9C00-7B4F5A94B41D}" destId="{CA6B01A5-B6B0-B34A-838C-9CFFE092B279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CE541457-172B-A64B-9B83-AB096F5DDC96}" type="presOf" srcId="{22C9C8D7-E8DA-A04A-8D08-609E9105EEE1}" destId="{795F3967-8EAE-0D43-B3B7-7107829F323C}" srcOrd="0" destOrd="0" presId="urn:microsoft.com/office/officeart/2005/8/layout/hProcess11"/>
    <dgm:cxn modelId="{D27843C9-F549-2342-A7D4-49732A2CBF92}" type="presOf" srcId="{DB4D3C85-189A-9E47-8233-124BB4CD92E1}" destId="{5269BE52-CA40-7045-A401-39592D6DB00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2CE59FE0-7BC8-CF4B-AF30-CA88C92F956E}" type="presOf" srcId="{DCF886CB-B832-2E4E-A71E-D9648CA9EE4C}" destId="{699AFFF2-5303-734F-A192-34902E8E5D9A}" srcOrd="0" destOrd="0" presId="urn:microsoft.com/office/officeart/2005/8/layout/hProcess11"/>
    <dgm:cxn modelId="{70FDF479-3337-0B41-B3F4-2AD1979FA82A}" type="presParOf" srcId="{CA6B01A5-B6B0-B34A-838C-9CFFE092B279}" destId="{7C83CECC-2DD8-6049-BE9D-18C6BCBE9DD0}" srcOrd="0" destOrd="0" presId="urn:microsoft.com/office/officeart/2005/8/layout/hProcess11"/>
    <dgm:cxn modelId="{4F2CE397-3583-E54B-9164-AC850E191CBD}" type="presParOf" srcId="{CA6B01A5-B6B0-B34A-838C-9CFFE092B279}" destId="{4E568077-55B5-2E45-8330-C1AF1C924E45}" srcOrd="1" destOrd="0" presId="urn:microsoft.com/office/officeart/2005/8/layout/hProcess11"/>
    <dgm:cxn modelId="{61DB53A2-0733-7E4E-948C-9E20A51D83D9}" type="presParOf" srcId="{4E568077-55B5-2E45-8330-C1AF1C924E45}" destId="{0A45066D-8431-C948-91E7-9E901B9EBD7A}" srcOrd="0" destOrd="0" presId="urn:microsoft.com/office/officeart/2005/8/layout/hProcess11"/>
    <dgm:cxn modelId="{AFE46F26-10E0-9B4A-BA25-6200BEB5EC8E}" type="presParOf" srcId="{0A45066D-8431-C948-91E7-9E901B9EBD7A}" destId="{699AFFF2-5303-734F-A192-34902E8E5D9A}" srcOrd="0" destOrd="0" presId="urn:microsoft.com/office/officeart/2005/8/layout/hProcess11"/>
    <dgm:cxn modelId="{0E15B8E7-2C42-D74E-B305-F9D8AAAEC9AD}" type="presParOf" srcId="{0A45066D-8431-C948-91E7-9E901B9EBD7A}" destId="{3300CE92-B20B-7E4B-BA07-FF40DF86A3E2}" srcOrd="1" destOrd="0" presId="urn:microsoft.com/office/officeart/2005/8/layout/hProcess11"/>
    <dgm:cxn modelId="{45241D14-3E3F-2A4B-8B1B-47375A6AFE00}" type="presParOf" srcId="{0A45066D-8431-C948-91E7-9E901B9EBD7A}" destId="{6F0587D0-C2F7-2242-832B-90A15F1D6D33}" srcOrd="2" destOrd="0" presId="urn:microsoft.com/office/officeart/2005/8/layout/hProcess11"/>
    <dgm:cxn modelId="{B49C432E-F37E-334A-8A72-0D1FC8383A43}" type="presParOf" srcId="{4E568077-55B5-2E45-8330-C1AF1C924E45}" destId="{C342D8C5-5A73-694D-BB5B-5516054C3027}" srcOrd="1" destOrd="0" presId="urn:microsoft.com/office/officeart/2005/8/layout/hProcess11"/>
    <dgm:cxn modelId="{616D270A-1E77-5143-9257-61E4F9874DC8}" type="presParOf" srcId="{4E568077-55B5-2E45-8330-C1AF1C924E45}" destId="{98407811-AC3B-C143-87DB-53D4887DBDF6}" srcOrd="2" destOrd="0" presId="urn:microsoft.com/office/officeart/2005/8/layout/hProcess11"/>
    <dgm:cxn modelId="{41CA3F07-9BB1-BB46-B3ED-147F793E83F0}" type="presParOf" srcId="{98407811-AC3B-C143-87DB-53D4887DBDF6}" destId="{5269BE52-CA40-7045-A401-39592D6DB009}" srcOrd="0" destOrd="0" presId="urn:microsoft.com/office/officeart/2005/8/layout/hProcess11"/>
    <dgm:cxn modelId="{16E926B1-360D-8540-8C28-5C8ABD7808FF}" type="presParOf" srcId="{98407811-AC3B-C143-87DB-53D4887DBDF6}" destId="{1D1D9993-0955-B948-9B05-41E9858EF2EF}" srcOrd="1" destOrd="0" presId="urn:microsoft.com/office/officeart/2005/8/layout/hProcess11"/>
    <dgm:cxn modelId="{3EFED2A8-E86B-5D4F-A8B1-60DE26E16231}" type="presParOf" srcId="{98407811-AC3B-C143-87DB-53D4887DBDF6}" destId="{BBB33F57-049E-4649-92FA-BAD4750B235F}" srcOrd="2" destOrd="0" presId="urn:microsoft.com/office/officeart/2005/8/layout/hProcess11"/>
    <dgm:cxn modelId="{FA5D6E2F-6F0B-164F-A60F-02A0CBC9DAAE}" type="presParOf" srcId="{4E568077-55B5-2E45-8330-C1AF1C924E45}" destId="{E34648F7-4741-0A4A-A459-036A88471AE5}" srcOrd="3" destOrd="0" presId="urn:microsoft.com/office/officeart/2005/8/layout/hProcess11"/>
    <dgm:cxn modelId="{C96904CB-E422-934E-BBC8-AAB7BFA0180D}" type="presParOf" srcId="{4E568077-55B5-2E45-8330-C1AF1C924E45}" destId="{2146F6BA-22E3-D34E-8C6B-42B172426B6D}" srcOrd="4" destOrd="0" presId="urn:microsoft.com/office/officeart/2005/8/layout/hProcess11"/>
    <dgm:cxn modelId="{A9594D58-72C1-5D45-876D-49CE3407B65A}" type="presParOf" srcId="{2146F6BA-22E3-D34E-8C6B-42B172426B6D}" destId="{795F3967-8EAE-0D43-B3B7-7107829F323C}" srcOrd="0" destOrd="0" presId="urn:microsoft.com/office/officeart/2005/8/layout/hProcess11"/>
    <dgm:cxn modelId="{88107084-BA69-8E48-948D-B7E361C54A8D}" type="presParOf" srcId="{2146F6BA-22E3-D34E-8C6B-42B172426B6D}" destId="{1E9F561F-36BF-C443-8AD1-E01605496C86}" srcOrd="1" destOrd="0" presId="urn:microsoft.com/office/officeart/2005/8/layout/hProcess11"/>
    <dgm:cxn modelId="{99ECFB78-2308-4943-9966-885FA78A5A4E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Composite data layers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Annual cycle maps</a:t>
          </a:r>
        </a:p>
        <a:p>
          <a:pPr algn="l"/>
          <a:r>
            <a:rPr lang="en-US" sz="1200" dirty="0" smtClean="0"/>
            <a:t>Ecological patterns</a:t>
          </a:r>
        </a:p>
        <a:p>
          <a:pPr algn="l"/>
          <a:r>
            <a:rPr lang="en-US" sz="1200" dirty="0" smtClean="0"/>
            <a:t>Conservation planning</a:t>
          </a:r>
          <a:endParaRPr lang="en-US" sz="11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952E4F32-CEEE-4C86-9917-3C8E5AF197A3}" type="presOf" srcId="{DB4D3C85-189A-9E47-8233-124BB4CD92E1}" destId="{5269BE52-CA40-7045-A401-39592D6DB009}" srcOrd="0" destOrd="0" presId="urn:microsoft.com/office/officeart/2005/8/layout/hProcess11"/>
    <dgm:cxn modelId="{3BF1BCF7-9C93-4123-A56D-2285745F6D33}" type="presOf" srcId="{DCF886CB-B832-2E4E-A71E-D9648CA9EE4C}" destId="{699AFFF2-5303-734F-A192-34902E8E5D9A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04F7E95F-7236-475C-BC80-BC54163A0B1C}" type="presOf" srcId="{22C9C8D7-E8DA-A04A-8D08-609E9105EEE1}" destId="{795F3967-8EAE-0D43-B3B7-7107829F323C}" srcOrd="0" destOrd="0" presId="urn:microsoft.com/office/officeart/2005/8/layout/hProcess11"/>
    <dgm:cxn modelId="{AC5031BF-E296-4CD1-B9D4-890ED974B14A}" type="presOf" srcId="{F80560A4-BA2B-A949-9C00-7B4F5A94B41D}" destId="{CA6B01A5-B6B0-B34A-838C-9CFFE092B27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CCD1821D-88BE-461D-A262-408D7CE376DF}" type="presParOf" srcId="{CA6B01A5-B6B0-B34A-838C-9CFFE092B279}" destId="{7C83CECC-2DD8-6049-BE9D-18C6BCBE9DD0}" srcOrd="0" destOrd="0" presId="urn:microsoft.com/office/officeart/2005/8/layout/hProcess11"/>
    <dgm:cxn modelId="{EB104E56-0709-4B40-8C6D-685909459ABB}" type="presParOf" srcId="{CA6B01A5-B6B0-B34A-838C-9CFFE092B279}" destId="{4E568077-55B5-2E45-8330-C1AF1C924E45}" srcOrd="1" destOrd="0" presId="urn:microsoft.com/office/officeart/2005/8/layout/hProcess11"/>
    <dgm:cxn modelId="{DA24D536-C2DF-4548-9316-83BBBDE5E602}" type="presParOf" srcId="{4E568077-55B5-2E45-8330-C1AF1C924E45}" destId="{0A45066D-8431-C948-91E7-9E901B9EBD7A}" srcOrd="0" destOrd="0" presId="urn:microsoft.com/office/officeart/2005/8/layout/hProcess11"/>
    <dgm:cxn modelId="{852FA63E-0FF7-4FB4-8BC3-A20CC5F2146D}" type="presParOf" srcId="{0A45066D-8431-C948-91E7-9E901B9EBD7A}" destId="{699AFFF2-5303-734F-A192-34902E8E5D9A}" srcOrd="0" destOrd="0" presId="urn:microsoft.com/office/officeart/2005/8/layout/hProcess11"/>
    <dgm:cxn modelId="{FD206787-8CBA-4B0A-90D2-5302AEC6274E}" type="presParOf" srcId="{0A45066D-8431-C948-91E7-9E901B9EBD7A}" destId="{3300CE92-B20B-7E4B-BA07-FF40DF86A3E2}" srcOrd="1" destOrd="0" presId="urn:microsoft.com/office/officeart/2005/8/layout/hProcess11"/>
    <dgm:cxn modelId="{5EB01266-3E55-4D8E-9B61-CCCB46036216}" type="presParOf" srcId="{0A45066D-8431-C948-91E7-9E901B9EBD7A}" destId="{6F0587D0-C2F7-2242-832B-90A15F1D6D33}" srcOrd="2" destOrd="0" presId="urn:microsoft.com/office/officeart/2005/8/layout/hProcess11"/>
    <dgm:cxn modelId="{C3315A64-D5E3-41CB-B22F-38736CD69359}" type="presParOf" srcId="{4E568077-55B5-2E45-8330-C1AF1C924E45}" destId="{C342D8C5-5A73-694D-BB5B-5516054C3027}" srcOrd="1" destOrd="0" presId="urn:microsoft.com/office/officeart/2005/8/layout/hProcess11"/>
    <dgm:cxn modelId="{6A16BFC5-C7A0-4026-A37B-9997A7938678}" type="presParOf" srcId="{4E568077-55B5-2E45-8330-C1AF1C924E45}" destId="{98407811-AC3B-C143-87DB-53D4887DBDF6}" srcOrd="2" destOrd="0" presId="urn:microsoft.com/office/officeart/2005/8/layout/hProcess11"/>
    <dgm:cxn modelId="{BD52EC30-94BF-4910-89F7-52E9F46F1017}" type="presParOf" srcId="{98407811-AC3B-C143-87DB-53D4887DBDF6}" destId="{5269BE52-CA40-7045-A401-39592D6DB009}" srcOrd="0" destOrd="0" presId="urn:microsoft.com/office/officeart/2005/8/layout/hProcess11"/>
    <dgm:cxn modelId="{AA898D06-18DF-456A-9F90-0CB679653C90}" type="presParOf" srcId="{98407811-AC3B-C143-87DB-53D4887DBDF6}" destId="{1D1D9993-0955-B948-9B05-41E9858EF2EF}" srcOrd="1" destOrd="0" presId="urn:microsoft.com/office/officeart/2005/8/layout/hProcess11"/>
    <dgm:cxn modelId="{BF700EF5-1F70-4923-AAF8-B12C83091A14}" type="presParOf" srcId="{98407811-AC3B-C143-87DB-53D4887DBDF6}" destId="{BBB33F57-049E-4649-92FA-BAD4750B235F}" srcOrd="2" destOrd="0" presId="urn:microsoft.com/office/officeart/2005/8/layout/hProcess11"/>
    <dgm:cxn modelId="{906FE15A-EF4A-4349-AF4F-F4C15EC91100}" type="presParOf" srcId="{4E568077-55B5-2E45-8330-C1AF1C924E45}" destId="{E34648F7-4741-0A4A-A459-036A88471AE5}" srcOrd="3" destOrd="0" presId="urn:microsoft.com/office/officeart/2005/8/layout/hProcess11"/>
    <dgm:cxn modelId="{F5998822-269F-425C-A389-D0DA9942E17F}" type="presParOf" srcId="{4E568077-55B5-2E45-8330-C1AF1C924E45}" destId="{2146F6BA-22E3-D34E-8C6B-42B172426B6D}" srcOrd="4" destOrd="0" presId="urn:microsoft.com/office/officeart/2005/8/layout/hProcess11"/>
    <dgm:cxn modelId="{DB0C9448-0A8B-4D43-BCF5-F1D97CC4E5AA}" type="presParOf" srcId="{2146F6BA-22E3-D34E-8C6B-42B172426B6D}" destId="{795F3967-8EAE-0D43-B3B7-7107829F323C}" srcOrd="0" destOrd="0" presId="urn:microsoft.com/office/officeart/2005/8/layout/hProcess11"/>
    <dgm:cxn modelId="{2EA34943-9705-41FF-B902-7AB187416095}" type="presParOf" srcId="{2146F6BA-22E3-D34E-8C6B-42B172426B6D}" destId="{1E9F561F-36BF-C443-8AD1-E01605496C86}" srcOrd="1" destOrd="0" presId="urn:microsoft.com/office/officeart/2005/8/layout/hProcess11"/>
    <dgm:cxn modelId="{681CCD94-22F4-4271-8DB9-90E426F1C77A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dirty="0" smtClean="0"/>
            <a:t>Identify available data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Acquire and organize</a:t>
          </a:r>
          <a:endParaRPr lang="en-US" sz="1200" i="1" dirty="0">
            <a:solidFill>
              <a:srgbClr val="C00000"/>
            </a:solidFill>
          </a:endParaRPr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Composite data layers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Annual cycle maps</a:t>
          </a:r>
        </a:p>
        <a:p>
          <a:pPr algn="l"/>
          <a:r>
            <a:rPr lang="en-US" sz="1200" dirty="0" smtClean="0"/>
            <a:t>Ecological patterns</a:t>
          </a:r>
        </a:p>
        <a:p>
          <a:pPr algn="l"/>
          <a:r>
            <a:rPr lang="en-US" sz="1200" dirty="0" smtClean="0"/>
            <a:t>Conservation planning</a:t>
          </a:r>
          <a:endParaRPr lang="en-US" sz="11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63CE42D0-0BDB-422D-A88C-EE6EAE3E816B}" type="presOf" srcId="{F80560A4-BA2B-A949-9C00-7B4F5A94B41D}" destId="{CA6B01A5-B6B0-B34A-838C-9CFFE092B279}" srcOrd="0" destOrd="0" presId="urn:microsoft.com/office/officeart/2005/8/layout/hProcess11"/>
    <dgm:cxn modelId="{5B4D196A-7BCE-4983-B10C-60843D63D87C}" type="presOf" srcId="{DCF886CB-B832-2E4E-A71E-D9648CA9EE4C}" destId="{699AFFF2-5303-734F-A192-34902E8E5D9A}" srcOrd="0" destOrd="0" presId="urn:microsoft.com/office/officeart/2005/8/layout/hProcess11"/>
    <dgm:cxn modelId="{BD648E2F-7B3E-4CF2-843E-5856C007D15A}" type="presOf" srcId="{22C9C8D7-E8DA-A04A-8D08-609E9105EEE1}" destId="{795F3967-8EAE-0D43-B3B7-7107829F323C}" srcOrd="0" destOrd="0" presId="urn:microsoft.com/office/officeart/2005/8/layout/hProcess11"/>
    <dgm:cxn modelId="{5C8DC21D-92A8-4313-AAFA-B7441563B5A5}" type="presOf" srcId="{DB4D3C85-189A-9E47-8233-124BB4CD92E1}" destId="{5269BE52-CA40-7045-A401-39592D6DB00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D26CD991-60D1-4A62-8E10-948A8110E71B}" type="presParOf" srcId="{CA6B01A5-B6B0-B34A-838C-9CFFE092B279}" destId="{7C83CECC-2DD8-6049-BE9D-18C6BCBE9DD0}" srcOrd="0" destOrd="0" presId="urn:microsoft.com/office/officeart/2005/8/layout/hProcess11"/>
    <dgm:cxn modelId="{8A1C3484-D28F-4736-9053-5E774F8619EB}" type="presParOf" srcId="{CA6B01A5-B6B0-B34A-838C-9CFFE092B279}" destId="{4E568077-55B5-2E45-8330-C1AF1C924E45}" srcOrd="1" destOrd="0" presId="urn:microsoft.com/office/officeart/2005/8/layout/hProcess11"/>
    <dgm:cxn modelId="{2FD77176-1D50-4100-A538-3114E268DD6C}" type="presParOf" srcId="{4E568077-55B5-2E45-8330-C1AF1C924E45}" destId="{0A45066D-8431-C948-91E7-9E901B9EBD7A}" srcOrd="0" destOrd="0" presId="urn:microsoft.com/office/officeart/2005/8/layout/hProcess11"/>
    <dgm:cxn modelId="{14729A57-722D-4560-98AF-DD4106B39F8E}" type="presParOf" srcId="{0A45066D-8431-C948-91E7-9E901B9EBD7A}" destId="{699AFFF2-5303-734F-A192-34902E8E5D9A}" srcOrd="0" destOrd="0" presId="urn:microsoft.com/office/officeart/2005/8/layout/hProcess11"/>
    <dgm:cxn modelId="{5B92929D-B313-4F83-BBF6-85B16F19F5FB}" type="presParOf" srcId="{0A45066D-8431-C948-91E7-9E901B9EBD7A}" destId="{3300CE92-B20B-7E4B-BA07-FF40DF86A3E2}" srcOrd="1" destOrd="0" presId="urn:microsoft.com/office/officeart/2005/8/layout/hProcess11"/>
    <dgm:cxn modelId="{D930AD0F-7DDD-4E61-B781-BD2BC77FF3C6}" type="presParOf" srcId="{0A45066D-8431-C948-91E7-9E901B9EBD7A}" destId="{6F0587D0-C2F7-2242-832B-90A15F1D6D33}" srcOrd="2" destOrd="0" presId="urn:microsoft.com/office/officeart/2005/8/layout/hProcess11"/>
    <dgm:cxn modelId="{E1BB2EA7-386C-4A7C-8AFA-D92D84ACE334}" type="presParOf" srcId="{4E568077-55B5-2E45-8330-C1AF1C924E45}" destId="{C342D8C5-5A73-694D-BB5B-5516054C3027}" srcOrd="1" destOrd="0" presId="urn:microsoft.com/office/officeart/2005/8/layout/hProcess11"/>
    <dgm:cxn modelId="{2BAF8B42-800E-4E1C-AE83-E028C4250AF9}" type="presParOf" srcId="{4E568077-55B5-2E45-8330-C1AF1C924E45}" destId="{98407811-AC3B-C143-87DB-53D4887DBDF6}" srcOrd="2" destOrd="0" presId="urn:microsoft.com/office/officeart/2005/8/layout/hProcess11"/>
    <dgm:cxn modelId="{6D430C3D-1781-4723-ADA6-F39F74B6848B}" type="presParOf" srcId="{98407811-AC3B-C143-87DB-53D4887DBDF6}" destId="{5269BE52-CA40-7045-A401-39592D6DB009}" srcOrd="0" destOrd="0" presId="urn:microsoft.com/office/officeart/2005/8/layout/hProcess11"/>
    <dgm:cxn modelId="{79A9F9D9-7C47-4467-9C73-E66588078B37}" type="presParOf" srcId="{98407811-AC3B-C143-87DB-53D4887DBDF6}" destId="{1D1D9993-0955-B948-9B05-41E9858EF2EF}" srcOrd="1" destOrd="0" presId="urn:microsoft.com/office/officeart/2005/8/layout/hProcess11"/>
    <dgm:cxn modelId="{BACAC5B9-C55E-4A8D-9506-09A40E7CACC0}" type="presParOf" srcId="{98407811-AC3B-C143-87DB-53D4887DBDF6}" destId="{BBB33F57-049E-4649-92FA-BAD4750B235F}" srcOrd="2" destOrd="0" presId="urn:microsoft.com/office/officeart/2005/8/layout/hProcess11"/>
    <dgm:cxn modelId="{1B0D1E82-843B-460A-8364-734B7CC920BC}" type="presParOf" srcId="{4E568077-55B5-2E45-8330-C1AF1C924E45}" destId="{E34648F7-4741-0A4A-A459-036A88471AE5}" srcOrd="3" destOrd="0" presId="urn:microsoft.com/office/officeart/2005/8/layout/hProcess11"/>
    <dgm:cxn modelId="{B0EE4A6D-FADA-430D-87E8-8029D85A1785}" type="presParOf" srcId="{4E568077-55B5-2E45-8330-C1AF1C924E45}" destId="{2146F6BA-22E3-D34E-8C6B-42B172426B6D}" srcOrd="4" destOrd="0" presId="urn:microsoft.com/office/officeart/2005/8/layout/hProcess11"/>
    <dgm:cxn modelId="{F36321AD-D6EF-4430-97E9-1213CB5304EA}" type="presParOf" srcId="{2146F6BA-22E3-D34E-8C6B-42B172426B6D}" destId="{795F3967-8EAE-0D43-B3B7-7107829F323C}" srcOrd="0" destOrd="0" presId="urn:microsoft.com/office/officeart/2005/8/layout/hProcess11"/>
    <dgm:cxn modelId="{2672D361-1886-46E1-8CF1-8B6EB1DD7CB6}" type="presParOf" srcId="{2146F6BA-22E3-D34E-8C6B-42B172426B6D}" destId="{1E9F561F-36BF-C443-8AD1-E01605496C86}" srcOrd="1" destOrd="0" presId="urn:microsoft.com/office/officeart/2005/8/layout/hProcess11"/>
    <dgm:cxn modelId="{A8CC3E78-24D7-479E-A038-45915BB30EEE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dirty="0" smtClean="0"/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Spatial analysis</a:t>
          </a:r>
        </a:p>
        <a:p>
          <a:pPr algn="l"/>
          <a:r>
            <a:rPr lang="en-US" sz="1200" dirty="0" smtClean="0"/>
            <a:t>Composite data layers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Annual cycle maps</a:t>
          </a:r>
        </a:p>
        <a:p>
          <a:pPr algn="l"/>
          <a:r>
            <a:rPr lang="en-US" sz="1200" dirty="0" smtClean="0"/>
            <a:t>Ecological patterns</a:t>
          </a:r>
        </a:p>
        <a:p>
          <a:pPr algn="l"/>
          <a:r>
            <a:rPr lang="en-US" sz="1200" dirty="0" smtClean="0"/>
            <a:t>Conservation planning</a:t>
          </a:r>
          <a:endParaRPr lang="en-US" sz="11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0684FA74-B388-4CB2-998F-C13EE9B2566A}" type="presOf" srcId="{22C9C8D7-E8DA-A04A-8D08-609E9105EEE1}" destId="{795F3967-8EAE-0D43-B3B7-7107829F323C}" srcOrd="0" destOrd="0" presId="urn:microsoft.com/office/officeart/2005/8/layout/hProcess11"/>
    <dgm:cxn modelId="{1EF1B424-9875-4F16-83C2-0D3D55FECAF1}" type="presOf" srcId="{DCF886CB-B832-2E4E-A71E-D9648CA9EE4C}" destId="{699AFFF2-5303-734F-A192-34902E8E5D9A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91A53AB0-2BF4-4404-A71B-240843931929}" type="presOf" srcId="{DB4D3C85-189A-9E47-8233-124BB4CD92E1}" destId="{5269BE52-CA40-7045-A401-39592D6DB009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C33B7B11-D914-47F3-8317-5C417A475D0D}" type="presOf" srcId="{F80560A4-BA2B-A949-9C00-7B4F5A94B41D}" destId="{CA6B01A5-B6B0-B34A-838C-9CFFE092B279}" srcOrd="0" destOrd="0" presId="urn:microsoft.com/office/officeart/2005/8/layout/hProcess11"/>
    <dgm:cxn modelId="{FB3457C0-BBF7-4971-A7CD-02C0DD9D893C}" type="presParOf" srcId="{CA6B01A5-B6B0-B34A-838C-9CFFE092B279}" destId="{7C83CECC-2DD8-6049-BE9D-18C6BCBE9DD0}" srcOrd="0" destOrd="0" presId="urn:microsoft.com/office/officeart/2005/8/layout/hProcess11"/>
    <dgm:cxn modelId="{C3CA19F6-8B0E-44C3-AB5C-06CBE550CB7C}" type="presParOf" srcId="{CA6B01A5-B6B0-B34A-838C-9CFFE092B279}" destId="{4E568077-55B5-2E45-8330-C1AF1C924E45}" srcOrd="1" destOrd="0" presId="urn:microsoft.com/office/officeart/2005/8/layout/hProcess11"/>
    <dgm:cxn modelId="{9873BD46-02A7-4253-9083-298BF577E308}" type="presParOf" srcId="{4E568077-55B5-2E45-8330-C1AF1C924E45}" destId="{0A45066D-8431-C948-91E7-9E901B9EBD7A}" srcOrd="0" destOrd="0" presId="urn:microsoft.com/office/officeart/2005/8/layout/hProcess11"/>
    <dgm:cxn modelId="{97413CA1-A1D3-4B4F-BAA9-DE9A694ED13A}" type="presParOf" srcId="{0A45066D-8431-C948-91E7-9E901B9EBD7A}" destId="{699AFFF2-5303-734F-A192-34902E8E5D9A}" srcOrd="0" destOrd="0" presId="urn:microsoft.com/office/officeart/2005/8/layout/hProcess11"/>
    <dgm:cxn modelId="{F4125EAA-4231-46EC-99DD-6591A28C10E2}" type="presParOf" srcId="{0A45066D-8431-C948-91E7-9E901B9EBD7A}" destId="{3300CE92-B20B-7E4B-BA07-FF40DF86A3E2}" srcOrd="1" destOrd="0" presId="urn:microsoft.com/office/officeart/2005/8/layout/hProcess11"/>
    <dgm:cxn modelId="{0B0B5313-1818-404C-9AD2-27EBFA3A5150}" type="presParOf" srcId="{0A45066D-8431-C948-91E7-9E901B9EBD7A}" destId="{6F0587D0-C2F7-2242-832B-90A15F1D6D33}" srcOrd="2" destOrd="0" presId="urn:microsoft.com/office/officeart/2005/8/layout/hProcess11"/>
    <dgm:cxn modelId="{69FD9F69-5A1B-4FA7-84A1-4EAE5124EC00}" type="presParOf" srcId="{4E568077-55B5-2E45-8330-C1AF1C924E45}" destId="{C342D8C5-5A73-694D-BB5B-5516054C3027}" srcOrd="1" destOrd="0" presId="urn:microsoft.com/office/officeart/2005/8/layout/hProcess11"/>
    <dgm:cxn modelId="{42185F6C-847B-4A48-AA76-20B3A82BC961}" type="presParOf" srcId="{4E568077-55B5-2E45-8330-C1AF1C924E45}" destId="{98407811-AC3B-C143-87DB-53D4887DBDF6}" srcOrd="2" destOrd="0" presId="urn:microsoft.com/office/officeart/2005/8/layout/hProcess11"/>
    <dgm:cxn modelId="{B313844D-B94F-4DAB-90CC-DDC709650F20}" type="presParOf" srcId="{98407811-AC3B-C143-87DB-53D4887DBDF6}" destId="{5269BE52-CA40-7045-A401-39592D6DB009}" srcOrd="0" destOrd="0" presId="urn:microsoft.com/office/officeart/2005/8/layout/hProcess11"/>
    <dgm:cxn modelId="{18F37CBD-5781-4AA1-A3CA-A6A50C3787C0}" type="presParOf" srcId="{98407811-AC3B-C143-87DB-53D4887DBDF6}" destId="{1D1D9993-0955-B948-9B05-41E9858EF2EF}" srcOrd="1" destOrd="0" presId="urn:microsoft.com/office/officeart/2005/8/layout/hProcess11"/>
    <dgm:cxn modelId="{E655BBBC-D22F-444C-9147-0DB01E94FFAB}" type="presParOf" srcId="{98407811-AC3B-C143-87DB-53D4887DBDF6}" destId="{BBB33F57-049E-4649-92FA-BAD4750B235F}" srcOrd="2" destOrd="0" presId="urn:microsoft.com/office/officeart/2005/8/layout/hProcess11"/>
    <dgm:cxn modelId="{AF9720E8-24DD-44A0-8F7C-D1EC97BE90E6}" type="presParOf" srcId="{4E568077-55B5-2E45-8330-C1AF1C924E45}" destId="{E34648F7-4741-0A4A-A459-036A88471AE5}" srcOrd="3" destOrd="0" presId="urn:microsoft.com/office/officeart/2005/8/layout/hProcess11"/>
    <dgm:cxn modelId="{F53D1C64-AB73-4536-8611-A8FEAFC594C7}" type="presParOf" srcId="{4E568077-55B5-2E45-8330-C1AF1C924E45}" destId="{2146F6BA-22E3-D34E-8C6B-42B172426B6D}" srcOrd="4" destOrd="0" presId="urn:microsoft.com/office/officeart/2005/8/layout/hProcess11"/>
    <dgm:cxn modelId="{3BE73332-6789-4FD9-AFA1-D0981759D99B}" type="presParOf" srcId="{2146F6BA-22E3-D34E-8C6B-42B172426B6D}" destId="{795F3967-8EAE-0D43-B3B7-7107829F323C}" srcOrd="0" destOrd="0" presId="urn:microsoft.com/office/officeart/2005/8/layout/hProcess11"/>
    <dgm:cxn modelId="{6BF1AB20-861A-456D-A87D-3C32141E9B1E}" type="presParOf" srcId="{2146F6BA-22E3-D34E-8C6B-42B172426B6D}" destId="{1E9F561F-36BF-C443-8AD1-E01605496C86}" srcOrd="1" destOrd="0" presId="urn:microsoft.com/office/officeart/2005/8/layout/hProcess11"/>
    <dgm:cxn modelId="{DB60CDA4-4F93-4954-8B89-AF993E07097F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dirty="0" smtClean="0"/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Composite data layers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Annual cycle maps</a:t>
          </a:r>
        </a:p>
        <a:p>
          <a:pPr algn="l"/>
          <a:r>
            <a:rPr lang="en-US" sz="1200" dirty="0" smtClean="0"/>
            <a:t>Ecological patterns</a:t>
          </a:r>
        </a:p>
        <a:p>
          <a:pPr algn="l"/>
          <a:r>
            <a:rPr lang="en-US" sz="1200" dirty="0" smtClean="0"/>
            <a:t>Conservation planning</a:t>
          </a:r>
          <a:endParaRPr lang="en-US" sz="11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EB3E224E-FBB9-410E-B9B1-D6D0E10934E9}" type="presOf" srcId="{22C9C8D7-E8DA-A04A-8D08-609E9105EEE1}" destId="{795F3967-8EAE-0D43-B3B7-7107829F323C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E5BCCA81-A4E8-4F41-8F10-C119166E5FF1}" type="presOf" srcId="{DCF886CB-B832-2E4E-A71E-D9648CA9EE4C}" destId="{699AFFF2-5303-734F-A192-34902E8E5D9A}" srcOrd="0" destOrd="0" presId="urn:microsoft.com/office/officeart/2005/8/layout/hProcess11"/>
    <dgm:cxn modelId="{E2062F33-E12A-4ADD-B395-9209D5840E3D}" type="presOf" srcId="{F80560A4-BA2B-A949-9C00-7B4F5A94B41D}" destId="{CA6B01A5-B6B0-B34A-838C-9CFFE092B279}" srcOrd="0" destOrd="0" presId="urn:microsoft.com/office/officeart/2005/8/layout/hProcess11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D091A41D-6528-40D2-9AC4-9263067F9221}" type="presOf" srcId="{DB4D3C85-189A-9E47-8233-124BB4CD92E1}" destId="{5269BE52-CA40-7045-A401-39592D6DB009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537F3DFC-FD60-40F4-8DF9-C24C647E4A4B}" type="presParOf" srcId="{CA6B01A5-B6B0-B34A-838C-9CFFE092B279}" destId="{7C83CECC-2DD8-6049-BE9D-18C6BCBE9DD0}" srcOrd="0" destOrd="0" presId="urn:microsoft.com/office/officeart/2005/8/layout/hProcess11"/>
    <dgm:cxn modelId="{CED9BF0B-9525-4471-84CC-22F46B4D89EA}" type="presParOf" srcId="{CA6B01A5-B6B0-B34A-838C-9CFFE092B279}" destId="{4E568077-55B5-2E45-8330-C1AF1C924E45}" srcOrd="1" destOrd="0" presId="urn:microsoft.com/office/officeart/2005/8/layout/hProcess11"/>
    <dgm:cxn modelId="{82D22A2D-5630-48C9-B04C-7DE6E3D1A739}" type="presParOf" srcId="{4E568077-55B5-2E45-8330-C1AF1C924E45}" destId="{0A45066D-8431-C948-91E7-9E901B9EBD7A}" srcOrd="0" destOrd="0" presId="urn:microsoft.com/office/officeart/2005/8/layout/hProcess11"/>
    <dgm:cxn modelId="{B705ABAD-4C8A-4C2F-92C4-846F909B8A54}" type="presParOf" srcId="{0A45066D-8431-C948-91E7-9E901B9EBD7A}" destId="{699AFFF2-5303-734F-A192-34902E8E5D9A}" srcOrd="0" destOrd="0" presId="urn:microsoft.com/office/officeart/2005/8/layout/hProcess11"/>
    <dgm:cxn modelId="{C8907906-5A67-445B-B8FF-5974A0A2F6C2}" type="presParOf" srcId="{0A45066D-8431-C948-91E7-9E901B9EBD7A}" destId="{3300CE92-B20B-7E4B-BA07-FF40DF86A3E2}" srcOrd="1" destOrd="0" presId="urn:microsoft.com/office/officeart/2005/8/layout/hProcess11"/>
    <dgm:cxn modelId="{27A5EE7B-0AA6-4E74-90DE-FF7FF8E4502B}" type="presParOf" srcId="{0A45066D-8431-C948-91E7-9E901B9EBD7A}" destId="{6F0587D0-C2F7-2242-832B-90A15F1D6D33}" srcOrd="2" destOrd="0" presId="urn:microsoft.com/office/officeart/2005/8/layout/hProcess11"/>
    <dgm:cxn modelId="{3CDC0860-F4BE-466B-B800-0BA6E3184E78}" type="presParOf" srcId="{4E568077-55B5-2E45-8330-C1AF1C924E45}" destId="{C342D8C5-5A73-694D-BB5B-5516054C3027}" srcOrd="1" destOrd="0" presId="urn:microsoft.com/office/officeart/2005/8/layout/hProcess11"/>
    <dgm:cxn modelId="{99B7ADB6-9B98-42A2-90C7-C39601FB194C}" type="presParOf" srcId="{4E568077-55B5-2E45-8330-C1AF1C924E45}" destId="{98407811-AC3B-C143-87DB-53D4887DBDF6}" srcOrd="2" destOrd="0" presId="urn:microsoft.com/office/officeart/2005/8/layout/hProcess11"/>
    <dgm:cxn modelId="{894B2F1B-5799-40CB-B292-166C60CBDC62}" type="presParOf" srcId="{98407811-AC3B-C143-87DB-53D4887DBDF6}" destId="{5269BE52-CA40-7045-A401-39592D6DB009}" srcOrd="0" destOrd="0" presId="urn:microsoft.com/office/officeart/2005/8/layout/hProcess11"/>
    <dgm:cxn modelId="{9C91A346-B17B-42DB-9E04-65BD55AE5459}" type="presParOf" srcId="{98407811-AC3B-C143-87DB-53D4887DBDF6}" destId="{1D1D9993-0955-B948-9B05-41E9858EF2EF}" srcOrd="1" destOrd="0" presId="urn:microsoft.com/office/officeart/2005/8/layout/hProcess11"/>
    <dgm:cxn modelId="{8283C124-0860-46D3-A803-9152797ABF77}" type="presParOf" srcId="{98407811-AC3B-C143-87DB-53D4887DBDF6}" destId="{BBB33F57-049E-4649-92FA-BAD4750B235F}" srcOrd="2" destOrd="0" presId="urn:microsoft.com/office/officeart/2005/8/layout/hProcess11"/>
    <dgm:cxn modelId="{3429CFBD-6EDB-4682-829C-B582F3939184}" type="presParOf" srcId="{4E568077-55B5-2E45-8330-C1AF1C924E45}" destId="{E34648F7-4741-0A4A-A459-036A88471AE5}" srcOrd="3" destOrd="0" presId="urn:microsoft.com/office/officeart/2005/8/layout/hProcess11"/>
    <dgm:cxn modelId="{7C1219E1-A563-4504-88EF-03976E31F264}" type="presParOf" srcId="{4E568077-55B5-2E45-8330-C1AF1C924E45}" destId="{2146F6BA-22E3-D34E-8C6B-42B172426B6D}" srcOrd="4" destOrd="0" presId="urn:microsoft.com/office/officeart/2005/8/layout/hProcess11"/>
    <dgm:cxn modelId="{D505B154-C092-403A-8960-B673550F5A27}" type="presParOf" srcId="{2146F6BA-22E3-D34E-8C6B-42B172426B6D}" destId="{795F3967-8EAE-0D43-B3B7-7107829F323C}" srcOrd="0" destOrd="0" presId="urn:microsoft.com/office/officeart/2005/8/layout/hProcess11"/>
    <dgm:cxn modelId="{BDCC3D5B-6DDE-4537-BA06-80A9CF9C59B7}" type="presParOf" srcId="{2146F6BA-22E3-D34E-8C6B-42B172426B6D}" destId="{1E9F561F-36BF-C443-8AD1-E01605496C86}" srcOrd="1" destOrd="0" presId="urn:microsoft.com/office/officeart/2005/8/layout/hProcess11"/>
    <dgm:cxn modelId="{4C2DAF33-51B0-4CEA-A9BA-9C185587C3F9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dirty="0" smtClean="0"/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Composite data layers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Annual cycle maps</a:t>
          </a:r>
        </a:p>
        <a:p>
          <a:pPr algn="l"/>
          <a:r>
            <a:rPr lang="en-US" sz="1200" dirty="0" smtClean="0"/>
            <a:t>Ecological patterns</a:t>
          </a:r>
        </a:p>
        <a:p>
          <a:pPr algn="l"/>
          <a:r>
            <a:rPr lang="en-US" sz="1200" dirty="0" smtClean="0"/>
            <a:t>Conservation planning</a:t>
          </a:r>
          <a:endParaRPr lang="en-US" sz="1100" dirty="0"/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3E99064D-CD81-4969-BA10-57F90E4D16E9}" type="presOf" srcId="{DB4D3C85-189A-9E47-8233-124BB4CD92E1}" destId="{5269BE52-CA40-7045-A401-39592D6DB009}" srcOrd="0" destOrd="0" presId="urn:microsoft.com/office/officeart/2005/8/layout/hProcess11"/>
    <dgm:cxn modelId="{AF8D926F-0929-4E5B-9E19-BD249040850E}" type="presOf" srcId="{22C9C8D7-E8DA-A04A-8D08-609E9105EEE1}" destId="{795F3967-8EAE-0D43-B3B7-7107829F323C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EFACA24D-695C-4CA3-B69F-60083FF80774}" type="presOf" srcId="{DCF886CB-B832-2E4E-A71E-D9648CA9EE4C}" destId="{699AFFF2-5303-734F-A192-34902E8E5D9A}" srcOrd="0" destOrd="0" presId="urn:microsoft.com/office/officeart/2005/8/layout/hProcess11"/>
    <dgm:cxn modelId="{B82FAA44-9517-4F3B-B336-EFBB9EAD78DE}" type="presOf" srcId="{F80560A4-BA2B-A949-9C00-7B4F5A94B41D}" destId="{CA6B01A5-B6B0-B34A-838C-9CFFE092B279}" srcOrd="0" destOrd="0" presId="urn:microsoft.com/office/officeart/2005/8/layout/hProcess11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69A9752F-CDC7-410A-94DB-048F69FA522B}" type="presParOf" srcId="{CA6B01A5-B6B0-B34A-838C-9CFFE092B279}" destId="{7C83CECC-2DD8-6049-BE9D-18C6BCBE9DD0}" srcOrd="0" destOrd="0" presId="urn:microsoft.com/office/officeart/2005/8/layout/hProcess11"/>
    <dgm:cxn modelId="{11898105-BF98-4D9F-B401-4F8B60AC09FD}" type="presParOf" srcId="{CA6B01A5-B6B0-B34A-838C-9CFFE092B279}" destId="{4E568077-55B5-2E45-8330-C1AF1C924E45}" srcOrd="1" destOrd="0" presId="urn:microsoft.com/office/officeart/2005/8/layout/hProcess11"/>
    <dgm:cxn modelId="{6A1078E6-40AE-47F8-89C7-A89ACA83F36B}" type="presParOf" srcId="{4E568077-55B5-2E45-8330-C1AF1C924E45}" destId="{0A45066D-8431-C948-91E7-9E901B9EBD7A}" srcOrd="0" destOrd="0" presId="urn:microsoft.com/office/officeart/2005/8/layout/hProcess11"/>
    <dgm:cxn modelId="{4A77F4DF-C454-43D7-AC09-96F52B2CBCAE}" type="presParOf" srcId="{0A45066D-8431-C948-91E7-9E901B9EBD7A}" destId="{699AFFF2-5303-734F-A192-34902E8E5D9A}" srcOrd="0" destOrd="0" presId="urn:microsoft.com/office/officeart/2005/8/layout/hProcess11"/>
    <dgm:cxn modelId="{4A65D2A0-422C-4EF2-BA59-81F4CDA135F5}" type="presParOf" srcId="{0A45066D-8431-C948-91E7-9E901B9EBD7A}" destId="{3300CE92-B20B-7E4B-BA07-FF40DF86A3E2}" srcOrd="1" destOrd="0" presId="urn:microsoft.com/office/officeart/2005/8/layout/hProcess11"/>
    <dgm:cxn modelId="{AB68D966-E85E-4F8A-8EFB-297F55D7E202}" type="presParOf" srcId="{0A45066D-8431-C948-91E7-9E901B9EBD7A}" destId="{6F0587D0-C2F7-2242-832B-90A15F1D6D33}" srcOrd="2" destOrd="0" presId="urn:microsoft.com/office/officeart/2005/8/layout/hProcess11"/>
    <dgm:cxn modelId="{6CE44E26-C3B7-4010-A32B-47A4579E1491}" type="presParOf" srcId="{4E568077-55B5-2E45-8330-C1AF1C924E45}" destId="{C342D8C5-5A73-694D-BB5B-5516054C3027}" srcOrd="1" destOrd="0" presId="urn:microsoft.com/office/officeart/2005/8/layout/hProcess11"/>
    <dgm:cxn modelId="{D45D4A30-17A6-4333-9CF3-1E59B2AD3E96}" type="presParOf" srcId="{4E568077-55B5-2E45-8330-C1AF1C924E45}" destId="{98407811-AC3B-C143-87DB-53D4887DBDF6}" srcOrd="2" destOrd="0" presId="urn:microsoft.com/office/officeart/2005/8/layout/hProcess11"/>
    <dgm:cxn modelId="{7257779C-3850-46E6-AF2A-6C766EF75BA2}" type="presParOf" srcId="{98407811-AC3B-C143-87DB-53D4887DBDF6}" destId="{5269BE52-CA40-7045-A401-39592D6DB009}" srcOrd="0" destOrd="0" presId="urn:microsoft.com/office/officeart/2005/8/layout/hProcess11"/>
    <dgm:cxn modelId="{48CE1BEB-C452-45F6-B260-8E2CFA86425D}" type="presParOf" srcId="{98407811-AC3B-C143-87DB-53D4887DBDF6}" destId="{1D1D9993-0955-B948-9B05-41E9858EF2EF}" srcOrd="1" destOrd="0" presId="urn:microsoft.com/office/officeart/2005/8/layout/hProcess11"/>
    <dgm:cxn modelId="{CC1A8993-2F54-4701-9676-3ECFC2CB43D8}" type="presParOf" srcId="{98407811-AC3B-C143-87DB-53D4887DBDF6}" destId="{BBB33F57-049E-4649-92FA-BAD4750B235F}" srcOrd="2" destOrd="0" presId="urn:microsoft.com/office/officeart/2005/8/layout/hProcess11"/>
    <dgm:cxn modelId="{8DBC7521-83F4-4BAA-B26B-320A1D8499CE}" type="presParOf" srcId="{4E568077-55B5-2E45-8330-C1AF1C924E45}" destId="{E34648F7-4741-0A4A-A459-036A88471AE5}" srcOrd="3" destOrd="0" presId="urn:microsoft.com/office/officeart/2005/8/layout/hProcess11"/>
    <dgm:cxn modelId="{172FDC96-9D4C-45D8-B9EE-86C0F7CF69D8}" type="presParOf" srcId="{4E568077-55B5-2E45-8330-C1AF1C924E45}" destId="{2146F6BA-22E3-D34E-8C6B-42B172426B6D}" srcOrd="4" destOrd="0" presId="urn:microsoft.com/office/officeart/2005/8/layout/hProcess11"/>
    <dgm:cxn modelId="{856FEB8A-43B5-463B-BB84-628917F22642}" type="presParOf" srcId="{2146F6BA-22E3-D34E-8C6B-42B172426B6D}" destId="{795F3967-8EAE-0D43-B3B7-7107829F323C}" srcOrd="0" destOrd="0" presId="urn:microsoft.com/office/officeart/2005/8/layout/hProcess11"/>
    <dgm:cxn modelId="{1622130E-1F9D-4C59-838A-96F8BB3B4751}" type="presParOf" srcId="{2146F6BA-22E3-D34E-8C6B-42B172426B6D}" destId="{1E9F561F-36BF-C443-8AD1-E01605496C86}" srcOrd="1" destOrd="0" presId="urn:microsoft.com/office/officeart/2005/8/layout/hProcess11"/>
    <dgm:cxn modelId="{85E19379-4D24-4A7B-B7BE-B97BEBE2CCBD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0560A4-BA2B-A949-9C00-7B4F5A94B41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886CB-B832-2E4E-A71E-D9648CA9EE4C}">
      <dgm:prSet phldrT="[Text]" custT="1"/>
      <dgm:spPr/>
      <dgm:t>
        <a:bodyPr/>
        <a:lstStyle/>
        <a:p>
          <a:pPr algn="l"/>
          <a:r>
            <a:rPr lang="en-US" sz="1400" b="1" dirty="0" smtClean="0"/>
            <a:t>Data Gathering</a:t>
          </a:r>
        </a:p>
        <a:p>
          <a:pPr algn="l"/>
          <a:r>
            <a:rPr lang="en-US" sz="1200" dirty="0" smtClean="0"/>
            <a:t>Identify available data</a:t>
          </a:r>
        </a:p>
        <a:p>
          <a:pPr algn="l"/>
          <a:r>
            <a:rPr lang="en-US" sz="1200" dirty="0" smtClean="0"/>
            <a:t>Acquire and organize</a:t>
          </a:r>
          <a:endParaRPr lang="en-US" sz="1200" dirty="0"/>
        </a:p>
      </dgm:t>
    </dgm:pt>
    <dgm:pt modelId="{3990C5F2-B44C-C748-A6D4-316B93F588F0}" type="par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7189B278-A4D7-6040-BEAD-14BC43ACE4E8}" type="sibTrans" cxnId="{0F3D4348-984F-9545-98D4-F21C7198DE3E}">
      <dgm:prSet/>
      <dgm:spPr/>
      <dgm:t>
        <a:bodyPr/>
        <a:lstStyle/>
        <a:p>
          <a:pPr algn="l"/>
          <a:endParaRPr lang="en-US"/>
        </a:p>
      </dgm:t>
    </dgm:pt>
    <dgm:pt modelId="{DB4D3C85-189A-9E47-8233-124BB4CD92E1}">
      <dgm:prSet phldrT="[Text]" custT="1"/>
      <dgm:spPr/>
      <dgm:t>
        <a:bodyPr/>
        <a:lstStyle/>
        <a:p>
          <a:pPr algn="l"/>
          <a:r>
            <a:rPr lang="en-US" sz="1400" b="1" dirty="0" smtClean="0"/>
            <a:t>Data Synthesis</a:t>
          </a:r>
        </a:p>
        <a:p>
          <a:pPr algn="l"/>
          <a:r>
            <a:rPr lang="en-US" sz="1200" dirty="0" smtClean="0"/>
            <a:t>Spatial analysis</a:t>
          </a:r>
        </a:p>
        <a:p>
          <a:pPr algn="l"/>
          <a:r>
            <a:rPr lang="en-US" sz="1200" dirty="0" smtClean="0"/>
            <a:t>Composite data layers</a:t>
          </a:r>
        </a:p>
        <a:p>
          <a:pPr algn="l"/>
          <a:endParaRPr lang="en-US" sz="1400" dirty="0"/>
        </a:p>
      </dgm:t>
    </dgm:pt>
    <dgm:pt modelId="{1ECAEAA6-4117-F045-BF0A-A0129DF62E1A}" type="par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A4113684-7E6E-8640-B6EF-71598ABD5DEC}" type="sibTrans" cxnId="{F7B48867-EDB7-9C48-9D7B-B155974BB011}">
      <dgm:prSet/>
      <dgm:spPr/>
      <dgm:t>
        <a:bodyPr/>
        <a:lstStyle/>
        <a:p>
          <a:pPr algn="l"/>
          <a:endParaRPr lang="en-US"/>
        </a:p>
      </dgm:t>
    </dgm:pt>
    <dgm:pt modelId="{22C9C8D7-E8DA-A04A-8D08-609E9105EEE1}">
      <dgm:prSet phldrT="[Text]" custT="1"/>
      <dgm:spPr/>
      <dgm:t>
        <a:bodyPr/>
        <a:lstStyle/>
        <a:p>
          <a:pPr algn="l"/>
          <a:r>
            <a:rPr lang="en-US" sz="1400" b="1" dirty="0" smtClean="0"/>
            <a:t>Conservation Design</a:t>
          </a:r>
        </a:p>
        <a:p>
          <a:pPr algn="l"/>
          <a:r>
            <a:rPr lang="en-US" sz="1200" dirty="0" smtClean="0"/>
            <a:t>Annual cycle maps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Ecological patterns</a:t>
          </a:r>
        </a:p>
        <a:p>
          <a:pPr algn="l"/>
          <a:r>
            <a:rPr lang="en-US" sz="1200" i="1" dirty="0" smtClean="0">
              <a:solidFill>
                <a:srgbClr val="C00000"/>
              </a:solidFill>
            </a:rPr>
            <a:t>Conservation planning</a:t>
          </a:r>
          <a:endParaRPr lang="en-US" sz="1100" i="1" dirty="0">
            <a:solidFill>
              <a:srgbClr val="C00000"/>
            </a:solidFill>
          </a:endParaRPr>
        </a:p>
      </dgm:t>
    </dgm:pt>
    <dgm:pt modelId="{74B75C38-DE57-614F-A02E-BE34ED1CF714}" type="par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1CCC7C6F-D7B9-F84D-891D-F1664BEC9299}" type="sibTrans" cxnId="{AA201EF8-7358-C947-827E-6665A9DDFE4C}">
      <dgm:prSet/>
      <dgm:spPr/>
      <dgm:t>
        <a:bodyPr/>
        <a:lstStyle/>
        <a:p>
          <a:pPr algn="l"/>
          <a:endParaRPr lang="en-US"/>
        </a:p>
      </dgm:t>
    </dgm:pt>
    <dgm:pt modelId="{CA6B01A5-B6B0-B34A-838C-9CFFE092B279}" type="pres">
      <dgm:prSet presAssocID="{F80560A4-BA2B-A949-9C00-7B4F5A94B4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83CECC-2DD8-6049-BE9D-18C6BCBE9DD0}" type="pres">
      <dgm:prSet presAssocID="{F80560A4-BA2B-A949-9C00-7B4F5A94B41D}" presName="arrow" presStyleLbl="bgShp" presStyleIdx="0" presStyleCnt="1" custScaleY="27269"/>
      <dgm:spPr>
        <a:solidFill>
          <a:srgbClr val="D9D9D9"/>
        </a:solidFill>
      </dgm:spPr>
    </dgm:pt>
    <dgm:pt modelId="{4E568077-55B5-2E45-8330-C1AF1C924E45}" type="pres">
      <dgm:prSet presAssocID="{F80560A4-BA2B-A949-9C00-7B4F5A94B41D}" presName="points" presStyleCnt="0"/>
      <dgm:spPr/>
    </dgm:pt>
    <dgm:pt modelId="{0A45066D-8431-C948-91E7-9E901B9EBD7A}" type="pres">
      <dgm:prSet presAssocID="{DCF886CB-B832-2E4E-A71E-D9648CA9EE4C}" presName="compositeA" presStyleCnt="0"/>
      <dgm:spPr/>
    </dgm:pt>
    <dgm:pt modelId="{699AFFF2-5303-734F-A192-34902E8E5D9A}" type="pres">
      <dgm:prSet presAssocID="{DCF886CB-B832-2E4E-A71E-D9648CA9EE4C}" presName="textA" presStyleLbl="revTx" presStyleIdx="0" presStyleCnt="3" custScaleX="144230" custLinFactNeighborX="11536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00CE92-B20B-7E4B-BA07-FF40DF86A3E2}" type="pres">
      <dgm:prSet presAssocID="{DCF886CB-B832-2E4E-A71E-D9648CA9EE4C}" presName="circleA" presStyleLbl="node1" presStyleIdx="0" presStyleCnt="3" custLinFactNeighborX="-52343"/>
      <dgm:spPr/>
    </dgm:pt>
    <dgm:pt modelId="{6F0587D0-C2F7-2242-832B-90A15F1D6D33}" type="pres">
      <dgm:prSet presAssocID="{DCF886CB-B832-2E4E-A71E-D9648CA9EE4C}" presName="spaceA" presStyleCnt="0"/>
      <dgm:spPr/>
    </dgm:pt>
    <dgm:pt modelId="{C342D8C5-5A73-694D-BB5B-5516054C3027}" type="pres">
      <dgm:prSet presAssocID="{7189B278-A4D7-6040-BEAD-14BC43ACE4E8}" presName="space" presStyleCnt="0"/>
      <dgm:spPr/>
    </dgm:pt>
    <dgm:pt modelId="{98407811-AC3B-C143-87DB-53D4887DBDF6}" type="pres">
      <dgm:prSet presAssocID="{DB4D3C85-189A-9E47-8233-124BB4CD92E1}" presName="compositeB" presStyleCnt="0"/>
      <dgm:spPr/>
    </dgm:pt>
    <dgm:pt modelId="{5269BE52-CA40-7045-A401-39592D6DB009}" type="pres">
      <dgm:prSet presAssocID="{DB4D3C85-189A-9E47-8233-124BB4CD92E1}" presName="textB" presStyleLbl="revTx" presStyleIdx="1" presStyleCnt="3" custScaleX="153467" custLinFactNeighborX="9726" custLinFactNeighborY="-6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D9993-0955-B948-9B05-41E9858EF2EF}" type="pres">
      <dgm:prSet presAssocID="{DB4D3C85-189A-9E47-8233-124BB4CD92E1}" presName="circleB" presStyleLbl="node1" presStyleIdx="1" presStyleCnt="3" custLinFactNeighborX="-52343"/>
      <dgm:spPr/>
    </dgm:pt>
    <dgm:pt modelId="{BBB33F57-049E-4649-92FA-BAD4750B235F}" type="pres">
      <dgm:prSet presAssocID="{DB4D3C85-189A-9E47-8233-124BB4CD92E1}" presName="spaceB" presStyleCnt="0"/>
      <dgm:spPr/>
    </dgm:pt>
    <dgm:pt modelId="{E34648F7-4741-0A4A-A459-036A88471AE5}" type="pres">
      <dgm:prSet presAssocID="{A4113684-7E6E-8640-B6EF-71598ABD5DEC}" presName="space" presStyleCnt="0"/>
      <dgm:spPr/>
    </dgm:pt>
    <dgm:pt modelId="{2146F6BA-22E3-D34E-8C6B-42B172426B6D}" type="pres">
      <dgm:prSet presAssocID="{22C9C8D7-E8DA-A04A-8D08-609E9105EEE1}" presName="compositeA" presStyleCnt="0"/>
      <dgm:spPr/>
    </dgm:pt>
    <dgm:pt modelId="{795F3967-8EAE-0D43-B3B7-7107829F323C}" type="pres">
      <dgm:prSet presAssocID="{22C9C8D7-E8DA-A04A-8D08-609E9105EEE1}" presName="textA" presStyleLbl="revTx" presStyleIdx="2" presStyleCnt="3" custScaleX="167333" custLinFactNeighborX="0" custLinFactNeighborY="7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F561F-36BF-C443-8AD1-E01605496C86}" type="pres">
      <dgm:prSet presAssocID="{22C9C8D7-E8DA-A04A-8D08-609E9105EEE1}" presName="circleA" presStyleLbl="node1" presStyleIdx="2" presStyleCnt="3" custLinFactNeighborX="-90912"/>
      <dgm:spPr/>
    </dgm:pt>
    <dgm:pt modelId="{99DDB322-5D1A-D14B-BE19-A07CC20B4598}" type="pres">
      <dgm:prSet presAssocID="{22C9C8D7-E8DA-A04A-8D08-609E9105EEE1}" presName="spaceA" presStyleCnt="0"/>
      <dgm:spPr/>
    </dgm:pt>
  </dgm:ptLst>
  <dgm:cxnLst>
    <dgm:cxn modelId="{B7CCB240-08C5-4C55-B525-E7DD81D5228F}" type="presOf" srcId="{22C9C8D7-E8DA-A04A-8D08-609E9105EEE1}" destId="{795F3967-8EAE-0D43-B3B7-7107829F323C}" srcOrd="0" destOrd="0" presId="urn:microsoft.com/office/officeart/2005/8/layout/hProcess11"/>
    <dgm:cxn modelId="{9227ECD2-5A84-4430-9F06-A08C8E17D544}" type="presOf" srcId="{DCF886CB-B832-2E4E-A71E-D9648CA9EE4C}" destId="{699AFFF2-5303-734F-A192-34902E8E5D9A}" srcOrd="0" destOrd="0" presId="urn:microsoft.com/office/officeart/2005/8/layout/hProcess11"/>
    <dgm:cxn modelId="{DCD764D7-2132-4EA1-98B5-8A285D2EB9B0}" type="presOf" srcId="{F80560A4-BA2B-A949-9C00-7B4F5A94B41D}" destId="{CA6B01A5-B6B0-B34A-838C-9CFFE092B279}" srcOrd="0" destOrd="0" presId="urn:microsoft.com/office/officeart/2005/8/layout/hProcess11"/>
    <dgm:cxn modelId="{0F3D4348-984F-9545-98D4-F21C7198DE3E}" srcId="{F80560A4-BA2B-A949-9C00-7B4F5A94B41D}" destId="{DCF886CB-B832-2E4E-A71E-D9648CA9EE4C}" srcOrd="0" destOrd="0" parTransId="{3990C5F2-B44C-C748-A6D4-316B93F588F0}" sibTransId="{7189B278-A4D7-6040-BEAD-14BC43ACE4E8}"/>
    <dgm:cxn modelId="{AA201EF8-7358-C947-827E-6665A9DDFE4C}" srcId="{F80560A4-BA2B-A949-9C00-7B4F5A94B41D}" destId="{22C9C8D7-E8DA-A04A-8D08-609E9105EEE1}" srcOrd="2" destOrd="0" parTransId="{74B75C38-DE57-614F-A02E-BE34ED1CF714}" sibTransId="{1CCC7C6F-D7B9-F84D-891D-F1664BEC9299}"/>
    <dgm:cxn modelId="{F7B48867-EDB7-9C48-9D7B-B155974BB011}" srcId="{F80560A4-BA2B-A949-9C00-7B4F5A94B41D}" destId="{DB4D3C85-189A-9E47-8233-124BB4CD92E1}" srcOrd="1" destOrd="0" parTransId="{1ECAEAA6-4117-F045-BF0A-A0129DF62E1A}" sibTransId="{A4113684-7E6E-8640-B6EF-71598ABD5DEC}"/>
    <dgm:cxn modelId="{400F0BA7-416C-4EA5-A799-95CEDD790D2E}" type="presOf" srcId="{DB4D3C85-189A-9E47-8233-124BB4CD92E1}" destId="{5269BE52-CA40-7045-A401-39592D6DB009}" srcOrd="0" destOrd="0" presId="urn:microsoft.com/office/officeart/2005/8/layout/hProcess11"/>
    <dgm:cxn modelId="{24E7B7C2-8705-41E6-B12D-BC362601938D}" type="presParOf" srcId="{CA6B01A5-B6B0-B34A-838C-9CFFE092B279}" destId="{7C83CECC-2DD8-6049-BE9D-18C6BCBE9DD0}" srcOrd="0" destOrd="0" presId="urn:microsoft.com/office/officeart/2005/8/layout/hProcess11"/>
    <dgm:cxn modelId="{2FD83C94-A6A8-4B6D-A0B9-EAF63EF7D3BB}" type="presParOf" srcId="{CA6B01A5-B6B0-B34A-838C-9CFFE092B279}" destId="{4E568077-55B5-2E45-8330-C1AF1C924E45}" srcOrd="1" destOrd="0" presId="urn:microsoft.com/office/officeart/2005/8/layout/hProcess11"/>
    <dgm:cxn modelId="{FA63DEF6-D6C8-47BB-A799-9B3DCE321306}" type="presParOf" srcId="{4E568077-55B5-2E45-8330-C1AF1C924E45}" destId="{0A45066D-8431-C948-91E7-9E901B9EBD7A}" srcOrd="0" destOrd="0" presId="urn:microsoft.com/office/officeart/2005/8/layout/hProcess11"/>
    <dgm:cxn modelId="{C6A39FE8-86F4-4ABD-9993-305495451448}" type="presParOf" srcId="{0A45066D-8431-C948-91E7-9E901B9EBD7A}" destId="{699AFFF2-5303-734F-A192-34902E8E5D9A}" srcOrd="0" destOrd="0" presId="urn:microsoft.com/office/officeart/2005/8/layout/hProcess11"/>
    <dgm:cxn modelId="{F957BE81-C74A-4024-8572-AFA055F7EBE0}" type="presParOf" srcId="{0A45066D-8431-C948-91E7-9E901B9EBD7A}" destId="{3300CE92-B20B-7E4B-BA07-FF40DF86A3E2}" srcOrd="1" destOrd="0" presId="urn:microsoft.com/office/officeart/2005/8/layout/hProcess11"/>
    <dgm:cxn modelId="{928B4847-2B93-4872-9DE9-0FDF2DE50F69}" type="presParOf" srcId="{0A45066D-8431-C948-91E7-9E901B9EBD7A}" destId="{6F0587D0-C2F7-2242-832B-90A15F1D6D33}" srcOrd="2" destOrd="0" presId="urn:microsoft.com/office/officeart/2005/8/layout/hProcess11"/>
    <dgm:cxn modelId="{A79F39D1-E42C-4F3E-B2AF-D1E5063EAC86}" type="presParOf" srcId="{4E568077-55B5-2E45-8330-C1AF1C924E45}" destId="{C342D8C5-5A73-694D-BB5B-5516054C3027}" srcOrd="1" destOrd="0" presId="urn:microsoft.com/office/officeart/2005/8/layout/hProcess11"/>
    <dgm:cxn modelId="{C4C42EF6-5341-4412-9E38-E323C55C3B0D}" type="presParOf" srcId="{4E568077-55B5-2E45-8330-C1AF1C924E45}" destId="{98407811-AC3B-C143-87DB-53D4887DBDF6}" srcOrd="2" destOrd="0" presId="urn:microsoft.com/office/officeart/2005/8/layout/hProcess11"/>
    <dgm:cxn modelId="{AF69A3B7-C9AE-4C09-822F-925CF14430B7}" type="presParOf" srcId="{98407811-AC3B-C143-87DB-53D4887DBDF6}" destId="{5269BE52-CA40-7045-A401-39592D6DB009}" srcOrd="0" destOrd="0" presId="urn:microsoft.com/office/officeart/2005/8/layout/hProcess11"/>
    <dgm:cxn modelId="{93709FCA-DFB3-48AE-ACA8-4D063642FE99}" type="presParOf" srcId="{98407811-AC3B-C143-87DB-53D4887DBDF6}" destId="{1D1D9993-0955-B948-9B05-41E9858EF2EF}" srcOrd="1" destOrd="0" presId="urn:microsoft.com/office/officeart/2005/8/layout/hProcess11"/>
    <dgm:cxn modelId="{8607B775-B9C7-46A7-A4CA-99C802568F82}" type="presParOf" srcId="{98407811-AC3B-C143-87DB-53D4887DBDF6}" destId="{BBB33F57-049E-4649-92FA-BAD4750B235F}" srcOrd="2" destOrd="0" presId="urn:microsoft.com/office/officeart/2005/8/layout/hProcess11"/>
    <dgm:cxn modelId="{E5836405-F499-4C5B-9470-C30EED351F06}" type="presParOf" srcId="{4E568077-55B5-2E45-8330-C1AF1C924E45}" destId="{E34648F7-4741-0A4A-A459-036A88471AE5}" srcOrd="3" destOrd="0" presId="urn:microsoft.com/office/officeart/2005/8/layout/hProcess11"/>
    <dgm:cxn modelId="{24B0C132-47ED-42B3-8024-1D47F0524690}" type="presParOf" srcId="{4E568077-55B5-2E45-8330-C1AF1C924E45}" destId="{2146F6BA-22E3-D34E-8C6B-42B172426B6D}" srcOrd="4" destOrd="0" presId="urn:microsoft.com/office/officeart/2005/8/layout/hProcess11"/>
    <dgm:cxn modelId="{EE85D1C3-333C-4E48-A3B4-DDD925EF0071}" type="presParOf" srcId="{2146F6BA-22E3-D34E-8C6B-42B172426B6D}" destId="{795F3967-8EAE-0D43-B3B7-7107829F323C}" srcOrd="0" destOrd="0" presId="urn:microsoft.com/office/officeart/2005/8/layout/hProcess11"/>
    <dgm:cxn modelId="{BAFBDC91-0810-4800-BCB5-32CC549EB4C1}" type="presParOf" srcId="{2146F6BA-22E3-D34E-8C6B-42B172426B6D}" destId="{1E9F561F-36BF-C443-8AD1-E01605496C86}" srcOrd="1" destOrd="0" presId="urn:microsoft.com/office/officeart/2005/8/layout/hProcess11"/>
    <dgm:cxn modelId="{A5932DA3-FF01-4B9F-8A40-1BCF3B524174}" type="presParOf" srcId="{2146F6BA-22E3-D34E-8C6B-42B172426B6D}" destId="{99DDB322-5D1A-D14B-BE19-A07CC20B459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data layers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Annual cycle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Ecological patterns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Conservation planning</a:t>
          </a:r>
          <a:endParaRPr lang="en-US" sz="11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data layers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Annual cycle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Ecological patterns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Conservation planning</a:t>
          </a:r>
          <a:endParaRPr lang="en-US" sz="11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Acquire and organize</a:t>
          </a:r>
          <a:endParaRPr lang="en-US" sz="1200" i="1" kern="1200" dirty="0">
            <a:solidFill>
              <a:srgbClr val="C00000"/>
            </a:solidFill>
          </a:endParaRPr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data layers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Annual cycle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Ecological patterns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Conservation planning</a:t>
          </a:r>
          <a:endParaRPr lang="en-US" sz="11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data layers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Annual cycle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Ecological patterns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Conservation planning</a:t>
          </a:r>
          <a:endParaRPr lang="en-US" sz="11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Composite data layers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Annual cycle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Ecological patterns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Conservation planning</a:t>
          </a:r>
          <a:endParaRPr lang="en-US" sz="11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data layers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Annual cycle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Ecological patterns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Conservation planning</a:t>
          </a:r>
          <a:endParaRPr lang="en-US" sz="1100" kern="1200" dirty="0"/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CECC-2DD8-6049-BE9D-18C6BCBE9DD0}">
      <dsp:nvSpPr>
        <dsp:cNvPr id="0" name=""/>
        <dsp:cNvSpPr/>
      </dsp:nvSpPr>
      <dsp:spPr>
        <a:xfrm>
          <a:off x="0" y="2095398"/>
          <a:ext cx="6296296" cy="513080"/>
        </a:xfrm>
        <a:prstGeom prst="notchedRightArrow">
          <a:avLst/>
        </a:prstGeom>
        <a:solidFill>
          <a:srgbClr val="D9D9D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FFF2-5303-734F-A192-34902E8E5D9A}">
      <dsp:nvSpPr>
        <dsp:cNvPr id="0" name=""/>
        <dsp:cNvSpPr/>
      </dsp:nvSpPr>
      <dsp:spPr>
        <a:xfrm>
          <a:off x="138430" y="142546"/>
          <a:ext cx="1720008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Gathering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Identify available data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Acquire and organize</a:t>
          </a:r>
          <a:endParaRPr lang="en-US" sz="1200" kern="1200" dirty="0"/>
        </a:p>
      </dsp:txBody>
      <dsp:txXfrm>
        <a:off x="138430" y="142546"/>
        <a:ext cx="1720008" cy="1881551"/>
      </dsp:txXfrm>
    </dsp:sp>
    <dsp:sp modelId="{3300CE92-B20B-7E4B-BA07-FF40DF86A3E2}">
      <dsp:nvSpPr>
        <dsp:cNvPr id="0" name=""/>
        <dsp:cNvSpPr/>
      </dsp:nvSpPr>
      <dsp:spPr>
        <a:xfrm>
          <a:off x="37945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9BE52-CA40-7045-A401-39592D6DB009}">
      <dsp:nvSpPr>
        <dsp:cNvPr id="0" name=""/>
        <dsp:cNvSpPr/>
      </dsp:nvSpPr>
      <dsp:spPr>
        <a:xfrm>
          <a:off x="1896481" y="2692744"/>
          <a:ext cx="1830163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Data Synthesis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Spatial analysis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Composite data layers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896481" y="2692744"/>
        <a:ext cx="1830163" cy="1881551"/>
      </dsp:txXfrm>
    </dsp:sp>
    <dsp:sp modelId="{1D1D9993-0955-B948-9B05-41E9858EF2EF}">
      <dsp:nvSpPr>
        <dsp:cNvPr id="0" name=""/>
        <dsp:cNvSpPr/>
      </dsp:nvSpPr>
      <dsp:spPr>
        <a:xfrm>
          <a:off x="2214167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F3967-8EAE-0D43-B3B7-7107829F323C}">
      <dsp:nvSpPr>
        <dsp:cNvPr id="0" name=""/>
        <dsp:cNvSpPr/>
      </dsp:nvSpPr>
      <dsp:spPr>
        <a:xfrm>
          <a:off x="3670285" y="142546"/>
          <a:ext cx="1995522" cy="1881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Conservation Design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Annual cycle maps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Ecological patterns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>
              <a:solidFill>
                <a:srgbClr val="C00000"/>
              </a:solidFill>
            </a:rPr>
            <a:t>Conservation planning</a:t>
          </a:r>
          <a:endParaRPr lang="en-US" sz="1100" i="1" kern="1200" dirty="0">
            <a:solidFill>
              <a:srgbClr val="C00000"/>
            </a:solidFill>
          </a:endParaRPr>
        </a:p>
      </dsp:txBody>
      <dsp:txXfrm>
        <a:off x="3670285" y="142546"/>
        <a:ext cx="1995522" cy="1881551"/>
      </dsp:txXfrm>
    </dsp:sp>
    <dsp:sp modelId="{1E9F561F-36BF-C443-8AD1-E01605496C86}">
      <dsp:nvSpPr>
        <dsp:cNvPr id="0" name=""/>
        <dsp:cNvSpPr/>
      </dsp:nvSpPr>
      <dsp:spPr>
        <a:xfrm>
          <a:off x="4005213" y="2116745"/>
          <a:ext cx="470387" cy="470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BF51A-C659-47B1-8781-12E65F030DE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34B2B-E3C4-4BB8-9EBD-52A0C7E2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22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710276"/>
            <a:ext cx="9144000" cy="61477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709613"/>
            <a:ext cx="9144000" cy="61483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76893"/>
            <a:ext cx="7772400" cy="147002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767923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accent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0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alphaModFix amt="15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8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rgbClr val="88B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alphaModFix amt="14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21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41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6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ll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6674"/>
            <a:ext cx="9144000" cy="6131325"/>
          </a:xfrm>
          <a:prstGeom prst="rect">
            <a:avLst/>
          </a:prstGeom>
          <a:blipFill dpi="0" rotWithShape="1"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  <a:alphaModFix amt="13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contrast="3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5815"/>
            <a:ext cx="8229600" cy="53076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3792337"/>
            <a:ext cx="7772400" cy="588910"/>
          </a:xfrm>
        </p:spPr>
        <p:txBody>
          <a:bodyPr>
            <a:normAutofit/>
          </a:bodyPr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3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20172"/>
            <a:ext cx="9144000" cy="61378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53518" y="1021335"/>
            <a:ext cx="8458241" cy="53554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Isosceles Triangle 8"/>
          <p:cNvSpPr/>
          <p:nvPr userDrawn="1"/>
        </p:nvSpPr>
        <p:spPr>
          <a:xfrm rot="10800000">
            <a:off x="1191485" y="6376794"/>
            <a:ext cx="523731" cy="288069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36"/>
          <p:cNvSpPr>
            <a:spLocks noEditPoints="1"/>
          </p:cNvSpPr>
          <p:nvPr userDrawn="1"/>
        </p:nvSpPr>
        <p:spPr bwMode="auto">
          <a:xfrm>
            <a:off x="619870" y="1203323"/>
            <a:ext cx="2404955" cy="1654175"/>
          </a:xfrm>
          <a:custGeom>
            <a:avLst/>
            <a:gdLst>
              <a:gd name="T0" fmla="*/ 111 w 977"/>
              <a:gd name="T1" fmla="*/ 270 h 672"/>
              <a:gd name="T2" fmla="*/ 193 w 977"/>
              <a:gd name="T3" fmla="*/ 228 h 672"/>
              <a:gd name="T4" fmla="*/ 265 w 977"/>
              <a:gd name="T5" fmla="*/ 224 h 672"/>
              <a:gd name="T6" fmla="*/ 347 w 977"/>
              <a:gd name="T7" fmla="*/ 248 h 672"/>
              <a:gd name="T8" fmla="*/ 398 w 977"/>
              <a:gd name="T9" fmla="*/ 288 h 672"/>
              <a:gd name="T10" fmla="*/ 444 w 977"/>
              <a:gd name="T11" fmla="*/ 361 h 672"/>
              <a:gd name="T12" fmla="*/ 459 w 977"/>
              <a:gd name="T13" fmla="*/ 446 h 672"/>
              <a:gd name="T14" fmla="*/ 450 w 977"/>
              <a:gd name="T15" fmla="*/ 513 h 672"/>
              <a:gd name="T16" fmla="*/ 411 w 977"/>
              <a:gd name="T17" fmla="*/ 590 h 672"/>
              <a:gd name="T18" fmla="*/ 362 w 977"/>
              <a:gd name="T19" fmla="*/ 635 h 672"/>
              <a:gd name="T20" fmla="*/ 280 w 977"/>
              <a:gd name="T21" fmla="*/ 667 h 672"/>
              <a:gd name="T22" fmla="*/ 210 w 977"/>
              <a:gd name="T23" fmla="*/ 670 h 672"/>
              <a:gd name="T24" fmla="*/ 120 w 977"/>
              <a:gd name="T25" fmla="*/ 641 h 672"/>
              <a:gd name="T26" fmla="*/ 66 w 977"/>
              <a:gd name="T27" fmla="*/ 595 h 672"/>
              <a:gd name="T28" fmla="*/ 16 w 977"/>
              <a:gd name="T29" fmla="*/ 507 h 672"/>
              <a:gd name="T30" fmla="*/ 0 w 977"/>
              <a:gd name="T31" fmla="*/ 398 h 672"/>
              <a:gd name="T32" fmla="*/ 6 w 977"/>
              <a:gd name="T33" fmla="*/ 316 h 672"/>
              <a:gd name="T34" fmla="*/ 31 w 977"/>
              <a:gd name="T35" fmla="*/ 211 h 672"/>
              <a:gd name="T36" fmla="*/ 65 w 977"/>
              <a:gd name="T37" fmla="*/ 138 h 672"/>
              <a:gd name="T38" fmla="*/ 123 w 977"/>
              <a:gd name="T39" fmla="*/ 65 h 672"/>
              <a:gd name="T40" fmla="*/ 180 w 977"/>
              <a:gd name="T41" fmla="*/ 31 h 672"/>
              <a:gd name="T42" fmla="*/ 279 w 977"/>
              <a:gd name="T43" fmla="*/ 5 h 672"/>
              <a:gd name="T44" fmla="*/ 396 w 977"/>
              <a:gd name="T45" fmla="*/ 0 h 672"/>
              <a:gd name="T46" fmla="*/ 310 w 977"/>
              <a:gd name="T47" fmla="*/ 65 h 672"/>
              <a:gd name="T48" fmla="*/ 185 w 977"/>
              <a:gd name="T49" fmla="*/ 101 h 672"/>
              <a:gd name="T50" fmla="*/ 145 w 977"/>
              <a:gd name="T51" fmla="*/ 131 h 672"/>
              <a:gd name="T52" fmla="*/ 105 w 977"/>
              <a:gd name="T53" fmla="*/ 188 h 672"/>
              <a:gd name="T54" fmla="*/ 76 w 977"/>
              <a:gd name="T55" fmla="*/ 276 h 672"/>
              <a:gd name="T56" fmla="*/ 593 w 977"/>
              <a:gd name="T57" fmla="*/ 307 h 672"/>
              <a:gd name="T58" fmla="*/ 666 w 977"/>
              <a:gd name="T59" fmla="*/ 244 h 672"/>
              <a:gd name="T60" fmla="*/ 758 w 977"/>
              <a:gd name="T61" fmla="*/ 222 h 672"/>
              <a:gd name="T62" fmla="*/ 824 w 977"/>
              <a:gd name="T63" fmla="*/ 231 h 672"/>
              <a:gd name="T64" fmla="*/ 898 w 977"/>
              <a:gd name="T65" fmla="*/ 273 h 672"/>
              <a:gd name="T66" fmla="*/ 941 w 977"/>
              <a:gd name="T67" fmla="*/ 322 h 672"/>
              <a:gd name="T68" fmla="*/ 972 w 977"/>
              <a:gd name="T69" fmla="*/ 401 h 672"/>
              <a:gd name="T70" fmla="*/ 975 w 977"/>
              <a:gd name="T71" fmla="*/ 470 h 672"/>
              <a:gd name="T72" fmla="*/ 951 w 977"/>
              <a:gd name="T73" fmla="*/ 553 h 672"/>
              <a:gd name="T74" fmla="*/ 912 w 977"/>
              <a:gd name="T75" fmla="*/ 607 h 672"/>
              <a:gd name="T76" fmla="*/ 840 w 977"/>
              <a:gd name="T77" fmla="*/ 655 h 672"/>
              <a:gd name="T78" fmla="*/ 750 w 977"/>
              <a:gd name="T79" fmla="*/ 672 h 672"/>
              <a:gd name="T80" fmla="*/ 679 w 977"/>
              <a:gd name="T81" fmla="*/ 661 h 672"/>
              <a:gd name="T82" fmla="*/ 599 w 977"/>
              <a:gd name="T83" fmla="*/ 612 h 672"/>
              <a:gd name="T84" fmla="*/ 553 w 977"/>
              <a:gd name="T85" fmla="*/ 553 h 672"/>
              <a:gd name="T86" fmla="*/ 521 w 977"/>
              <a:gd name="T87" fmla="*/ 455 h 672"/>
              <a:gd name="T88" fmla="*/ 518 w 977"/>
              <a:gd name="T89" fmla="*/ 362 h 672"/>
              <a:gd name="T90" fmla="*/ 544 w 977"/>
              <a:gd name="T91" fmla="*/ 222 h 672"/>
              <a:gd name="T92" fmla="*/ 587 w 977"/>
              <a:gd name="T93" fmla="*/ 125 h 672"/>
              <a:gd name="T94" fmla="*/ 632 w 977"/>
              <a:gd name="T95" fmla="*/ 71 h 672"/>
              <a:gd name="T96" fmla="*/ 698 w 977"/>
              <a:gd name="T97" fmla="*/ 31 h 672"/>
              <a:gd name="T98" fmla="*/ 783 w 977"/>
              <a:gd name="T99" fmla="*/ 8 h 672"/>
              <a:gd name="T100" fmla="*/ 887 w 977"/>
              <a:gd name="T101" fmla="*/ 0 h 672"/>
              <a:gd name="T102" fmla="*/ 867 w 977"/>
              <a:gd name="T103" fmla="*/ 62 h 672"/>
              <a:gd name="T104" fmla="*/ 727 w 977"/>
              <a:gd name="T105" fmla="*/ 88 h 672"/>
              <a:gd name="T106" fmla="*/ 670 w 977"/>
              <a:gd name="T107" fmla="*/ 122 h 672"/>
              <a:gd name="T108" fmla="*/ 633 w 977"/>
              <a:gd name="T109" fmla="*/ 168 h 672"/>
              <a:gd name="T110" fmla="*/ 598 w 977"/>
              <a:gd name="T111" fmla="*/ 253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77" h="672">
                <a:moveTo>
                  <a:pt x="77" y="307"/>
                </a:moveTo>
                <a:lnTo>
                  <a:pt x="77" y="307"/>
                </a:lnTo>
                <a:lnTo>
                  <a:pt x="94" y="287"/>
                </a:lnTo>
                <a:lnTo>
                  <a:pt x="111" y="270"/>
                </a:lnTo>
                <a:lnTo>
                  <a:pt x="130" y="256"/>
                </a:lnTo>
                <a:lnTo>
                  <a:pt x="150" y="244"/>
                </a:lnTo>
                <a:lnTo>
                  <a:pt x="171" y="235"/>
                </a:lnTo>
                <a:lnTo>
                  <a:pt x="193" y="228"/>
                </a:lnTo>
                <a:lnTo>
                  <a:pt x="217" y="224"/>
                </a:lnTo>
                <a:lnTo>
                  <a:pt x="242" y="222"/>
                </a:lnTo>
                <a:lnTo>
                  <a:pt x="242" y="222"/>
                </a:lnTo>
                <a:lnTo>
                  <a:pt x="265" y="224"/>
                </a:lnTo>
                <a:lnTo>
                  <a:pt x="287" y="227"/>
                </a:lnTo>
                <a:lnTo>
                  <a:pt x="308" y="231"/>
                </a:lnTo>
                <a:lnTo>
                  <a:pt x="328" y="239"/>
                </a:lnTo>
                <a:lnTo>
                  <a:pt x="347" y="248"/>
                </a:lnTo>
                <a:lnTo>
                  <a:pt x="365" y="259"/>
                </a:lnTo>
                <a:lnTo>
                  <a:pt x="382" y="273"/>
                </a:lnTo>
                <a:lnTo>
                  <a:pt x="398" y="288"/>
                </a:lnTo>
                <a:lnTo>
                  <a:pt x="398" y="288"/>
                </a:lnTo>
                <a:lnTo>
                  <a:pt x="413" y="305"/>
                </a:lnTo>
                <a:lnTo>
                  <a:pt x="425" y="322"/>
                </a:lnTo>
                <a:lnTo>
                  <a:pt x="436" y="341"/>
                </a:lnTo>
                <a:lnTo>
                  <a:pt x="444" y="361"/>
                </a:lnTo>
                <a:lnTo>
                  <a:pt x="451" y="381"/>
                </a:lnTo>
                <a:lnTo>
                  <a:pt x="456" y="401"/>
                </a:lnTo>
                <a:lnTo>
                  <a:pt x="459" y="424"/>
                </a:lnTo>
                <a:lnTo>
                  <a:pt x="459" y="446"/>
                </a:lnTo>
                <a:lnTo>
                  <a:pt x="459" y="446"/>
                </a:lnTo>
                <a:lnTo>
                  <a:pt x="459" y="470"/>
                </a:lnTo>
                <a:lnTo>
                  <a:pt x="456" y="492"/>
                </a:lnTo>
                <a:lnTo>
                  <a:pt x="450" y="513"/>
                </a:lnTo>
                <a:lnTo>
                  <a:pt x="444" y="535"/>
                </a:lnTo>
                <a:lnTo>
                  <a:pt x="435" y="553"/>
                </a:lnTo>
                <a:lnTo>
                  <a:pt x="424" y="572"/>
                </a:lnTo>
                <a:lnTo>
                  <a:pt x="411" y="590"/>
                </a:lnTo>
                <a:lnTo>
                  <a:pt x="396" y="607"/>
                </a:lnTo>
                <a:lnTo>
                  <a:pt x="396" y="607"/>
                </a:lnTo>
                <a:lnTo>
                  <a:pt x="379" y="623"/>
                </a:lnTo>
                <a:lnTo>
                  <a:pt x="362" y="635"/>
                </a:lnTo>
                <a:lnTo>
                  <a:pt x="344" y="646"/>
                </a:lnTo>
                <a:lnTo>
                  <a:pt x="324" y="655"/>
                </a:lnTo>
                <a:lnTo>
                  <a:pt x="302" y="663"/>
                </a:lnTo>
                <a:lnTo>
                  <a:pt x="280" y="667"/>
                </a:lnTo>
                <a:lnTo>
                  <a:pt x="257" y="670"/>
                </a:lnTo>
                <a:lnTo>
                  <a:pt x="234" y="672"/>
                </a:lnTo>
                <a:lnTo>
                  <a:pt x="234" y="672"/>
                </a:lnTo>
                <a:lnTo>
                  <a:pt x="210" y="670"/>
                </a:lnTo>
                <a:lnTo>
                  <a:pt x="185" y="667"/>
                </a:lnTo>
                <a:lnTo>
                  <a:pt x="162" y="661"/>
                </a:lnTo>
                <a:lnTo>
                  <a:pt x="140" y="652"/>
                </a:lnTo>
                <a:lnTo>
                  <a:pt x="120" y="641"/>
                </a:lnTo>
                <a:lnTo>
                  <a:pt x="102" y="629"/>
                </a:lnTo>
                <a:lnTo>
                  <a:pt x="83" y="612"/>
                </a:lnTo>
                <a:lnTo>
                  <a:pt x="66" y="595"/>
                </a:lnTo>
                <a:lnTo>
                  <a:pt x="66" y="595"/>
                </a:lnTo>
                <a:lnTo>
                  <a:pt x="51" y="575"/>
                </a:lnTo>
                <a:lnTo>
                  <a:pt x="37" y="553"/>
                </a:lnTo>
                <a:lnTo>
                  <a:pt x="25" y="530"/>
                </a:lnTo>
                <a:lnTo>
                  <a:pt x="16" y="507"/>
                </a:lnTo>
                <a:lnTo>
                  <a:pt x="9" y="483"/>
                </a:lnTo>
                <a:lnTo>
                  <a:pt x="3" y="455"/>
                </a:lnTo>
                <a:lnTo>
                  <a:pt x="0" y="427"/>
                </a:lnTo>
                <a:lnTo>
                  <a:pt x="0" y="398"/>
                </a:lnTo>
                <a:lnTo>
                  <a:pt x="0" y="398"/>
                </a:lnTo>
                <a:lnTo>
                  <a:pt x="0" y="372"/>
                </a:lnTo>
                <a:lnTo>
                  <a:pt x="2" y="344"/>
                </a:lnTo>
                <a:lnTo>
                  <a:pt x="6" y="316"/>
                </a:lnTo>
                <a:lnTo>
                  <a:pt x="9" y="290"/>
                </a:lnTo>
                <a:lnTo>
                  <a:pt x="16" y="264"/>
                </a:lnTo>
                <a:lnTo>
                  <a:pt x="23" y="238"/>
                </a:lnTo>
                <a:lnTo>
                  <a:pt x="31" y="211"/>
                </a:lnTo>
                <a:lnTo>
                  <a:pt x="42" y="185"/>
                </a:lnTo>
                <a:lnTo>
                  <a:pt x="42" y="185"/>
                </a:lnTo>
                <a:lnTo>
                  <a:pt x="53" y="161"/>
                </a:lnTo>
                <a:lnTo>
                  <a:pt x="65" y="138"/>
                </a:lnTo>
                <a:lnTo>
                  <a:pt x="77" y="116"/>
                </a:lnTo>
                <a:lnTo>
                  <a:pt x="91" y="97"/>
                </a:lnTo>
                <a:lnTo>
                  <a:pt x="108" y="81"/>
                </a:lnTo>
                <a:lnTo>
                  <a:pt x="123" y="65"/>
                </a:lnTo>
                <a:lnTo>
                  <a:pt x="142" y="53"/>
                </a:lnTo>
                <a:lnTo>
                  <a:pt x="160" y="40"/>
                </a:lnTo>
                <a:lnTo>
                  <a:pt x="160" y="40"/>
                </a:lnTo>
                <a:lnTo>
                  <a:pt x="180" y="31"/>
                </a:lnTo>
                <a:lnTo>
                  <a:pt x="202" y="24"/>
                </a:lnTo>
                <a:lnTo>
                  <a:pt x="227" y="16"/>
                </a:lnTo>
                <a:lnTo>
                  <a:pt x="251" y="10"/>
                </a:lnTo>
                <a:lnTo>
                  <a:pt x="279" y="5"/>
                </a:lnTo>
                <a:lnTo>
                  <a:pt x="308" y="2"/>
                </a:lnTo>
                <a:lnTo>
                  <a:pt x="339" y="0"/>
                </a:lnTo>
                <a:lnTo>
                  <a:pt x="371" y="0"/>
                </a:lnTo>
                <a:lnTo>
                  <a:pt x="396" y="0"/>
                </a:lnTo>
                <a:lnTo>
                  <a:pt x="396" y="61"/>
                </a:lnTo>
                <a:lnTo>
                  <a:pt x="396" y="61"/>
                </a:lnTo>
                <a:lnTo>
                  <a:pt x="351" y="62"/>
                </a:lnTo>
                <a:lnTo>
                  <a:pt x="310" y="65"/>
                </a:lnTo>
                <a:lnTo>
                  <a:pt x="273" y="70"/>
                </a:lnTo>
                <a:lnTo>
                  <a:pt x="239" y="77"/>
                </a:lnTo>
                <a:lnTo>
                  <a:pt x="210" y="88"/>
                </a:lnTo>
                <a:lnTo>
                  <a:pt x="185" y="101"/>
                </a:lnTo>
                <a:lnTo>
                  <a:pt x="173" y="107"/>
                </a:lnTo>
                <a:lnTo>
                  <a:pt x="162" y="114"/>
                </a:lnTo>
                <a:lnTo>
                  <a:pt x="153" y="122"/>
                </a:lnTo>
                <a:lnTo>
                  <a:pt x="145" y="131"/>
                </a:lnTo>
                <a:lnTo>
                  <a:pt x="145" y="131"/>
                </a:lnTo>
                <a:lnTo>
                  <a:pt x="130" y="150"/>
                </a:lnTo>
                <a:lnTo>
                  <a:pt x="116" y="168"/>
                </a:lnTo>
                <a:lnTo>
                  <a:pt x="105" y="188"/>
                </a:lnTo>
                <a:lnTo>
                  <a:pt x="96" y="210"/>
                </a:lnTo>
                <a:lnTo>
                  <a:pt x="86" y="231"/>
                </a:lnTo>
                <a:lnTo>
                  <a:pt x="80" y="253"/>
                </a:lnTo>
                <a:lnTo>
                  <a:pt x="76" y="276"/>
                </a:lnTo>
                <a:lnTo>
                  <a:pt x="74" y="301"/>
                </a:lnTo>
                <a:lnTo>
                  <a:pt x="77" y="307"/>
                </a:lnTo>
                <a:close/>
                <a:moveTo>
                  <a:pt x="593" y="307"/>
                </a:moveTo>
                <a:lnTo>
                  <a:pt x="593" y="307"/>
                </a:lnTo>
                <a:lnTo>
                  <a:pt x="610" y="287"/>
                </a:lnTo>
                <a:lnTo>
                  <a:pt x="627" y="270"/>
                </a:lnTo>
                <a:lnTo>
                  <a:pt x="646" y="256"/>
                </a:lnTo>
                <a:lnTo>
                  <a:pt x="666" y="244"/>
                </a:lnTo>
                <a:lnTo>
                  <a:pt x="687" y="235"/>
                </a:lnTo>
                <a:lnTo>
                  <a:pt x="710" y="228"/>
                </a:lnTo>
                <a:lnTo>
                  <a:pt x="733" y="224"/>
                </a:lnTo>
                <a:lnTo>
                  <a:pt x="758" y="222"/>
                </a:lnTo>
                <a:lnTo>
                  <a:pt x="758" y="222"/>
                </a:lnTo>
                <a:lnTo>
                  <a:pt x="781" y="224"/>
                </a:lnTo>
                <a:lnTo>
                  <a:pt x="804" y="227"/>
                </a:lnTo>
                <a:lnTo>
                  <a:pt x="824" y="231"/>
                </a:lnTo>
                <a:lnTo>
                  <a:pt x="844" y="239"/>
                </a:lnTo>
                <a:lnTo>
                  <a:pt x="864" y="248"/>
                </a:lnTo>
                <a:lnTo>
                  <a:pt x="881" y="259"/>
                </a:lnTo>
                <a:lnTo>
                  <a:pt x="898" y="273"/>
                </a:lnTo>
                <a:lnTo>
                  <a:pt x="915" y="288"/>
                </a:lnTo>
                <a:lnTo>
                  <a:pt x="915" y="288"/>
                </a:lnTo>
                <a:lnTo>
                  <a:pt x="929" y="305"/>
                </a:lnTo>
                <a:lnTo>
                  <a:pt x="941" y="322"/>
                </a:lnTo>
                <a:lnTo>
                  <a:pt x="952" y="341"/>
                </a:lnTo>
                <a:lnTo>
                  <a:pt x="961" y="361"/>
                </a:lnTo>
                <a:lnTo>
                  <a:pt x="967" y="381"/>
                </a:lnTo>
                <a:lnTo>
                  <a:pt x="972" y="401"/>
                </a:lnTo>
                <a:lnTo>
                  <a:pt x="975" y="424"/>
                </a:lnTo>
                <a:lnTo>
                  <a:pt x="977" y="446"/>
                </a:lnTo>
                <a:lnTo>
                  <a:pt x="977" y="446"/>
                </a:lnTo>
                <a:lnTo>
                  <a:pt x="975" y="470"/>
                </a:lnTo>
                <a:lnTo>
                  <a:pt x="972" y="492"/>
                </a:lnTo>
                <a:lnTo>
                  <a:pt x="967" y="513"/>
                </a:lnTo>
                <a:lnTo>
                  <a:pt x="960" y="535"/>
                </a:lnTo>
                <a:lnTo>
                  <a:pt x="951" y="553"/>
                </a:lnTo>
                <a:lnTo>
                  <a:pt x="940" y="572"/>
                </a:lnTo>
                <a:lnTo>
                  <a:pt x="927" y="590"/>
                </a:lnTo>
                <a:lnTo>
                  <a:pt x="912" y="607"/>
                </a:lnTo>
                <a:lnTo>
                  <a:pt x="912" y="607"/>
                </a:lnTo>
                <a:lnTo>
                  <a:pt x="897" y="623"/>
                </a:lnTo>
                <a:lnTo>
                  <a:pt x="878" y="635"/>
                </a:lnTo>
                <a:lnTo>
                  <a:pt x="860" y="646"/>
                </a:lnTo>
                <a:lnTo>
                  <a:pt x="840" y="655"/>
                </a:lnTo>
                <a:lnTo>
                  <a:pt x="820" y="663"/>
                </a:lnTo>
                <a:lnTo>
                  <a:pt x="798" y="667"/>
                </a:lnTo>
                <a:lnTo>
                  <a:pt x="775" y="670"/>
                </a:lnTo>
                <a:lnTo>
                  <a:pt x="750" y="672"/>
                </a:lnTo>
                <a:lnTo>
                  <a:pt x="750" y="672"/>
                </a:lnTo>
                <a:lnTo>
                  <a:pt x="726" y="670"/>
                </a:lnTo>
                <a:lnTo>
                  <a:pt x="701" y="667"/>
                </a:lnTo>
                <a:lnTo>
                  <a:pt x="679" y="661"/>
                </a:lnTo>
                <a:lnTo>
                  <a:pt x="658" y="652"/>
                </a:lnTo>
                <a:lnTo>
                  <a:pt x="636" y="641"/>
                </a:lnTo>
                <a:lnTo>
                  <a:pt x="618" y="629"/>
                </a:lnTo>
                <a:lnTo>
                  <a:pt x="599" y="612"/>
                </a:lnTo>
                <a:lnTo>
                  <a:pt x="582" y="595"/>
                </a:lnTo>
                <a:lnTo>
                  <a:pt x="582" y="595"/>
                </a:lnTo>
                <a:lnTo>
                  <a:pt x="567" y="575"/>
                </a:lnTo>
                <a:lnTo>
                  <a:pt x="553" y="553"/>
                </a:lnTo>
                <a:lnTo>
                  <a:pt x="542" y="530"/>
                </a:lnTo>
                <a:lnTo>
                  <a:pt x="533" y="507"/>
                </a:lnTo>
                <a:lnTo>
                  <a:pt x="525" y="483"/>
                </a:lnTo>
                <a:lnTo>
                  <a:pt x="521" y="455"/>
                </a:lnTo>
                <a:lnTo>
                  <a:pt x="518" y="427"/>
                </a:lnTo>
                <a:lnTo>
                  <a:pt x="516" y="398"/>
                </a:lnTo>
                <a:lnTo>
                  <a:pt x="516" y="398"/>
                </a:lnTo>
                <a:lnTo>
                  <a:pt x="518" y="362"/>
                </a:lnTo>
                <a:lnTo>
                  <a:pt x="521" y="327"/>
                </a:lnTo>
                <a:lnTo>
                  <a:pt x="527" y="292"/>
                </a:lnTo>
                <a:lnTo>
                  <a:pt x="535" y="256"/>
                </a:lnTo>
                <a:lnTo>
                  <a:pt x="544" y="222"/>
                </a:lnTo>
                <a:lnTo>
                  <a:pt x="556" y="190"/>
                </a:lnTo>
                <a:lnTo>
                  <a:pt x="570" y="158"/>
                </a:lnTo>
                <a:lnTo>
                  <a:pt x="587" y="125"/>
                </a:lnTo>
                <a:lnTo>
                  <a:pt x="587" y="125"/>
                </a:lnTo>
                <a:lnTo>
                  <a:pt x="596" y="110"/>
                </a:lnTo>
                <a:lnTo>
                  <a:pt x="607" y="96"/>
                </a:lnTo>
                <a:lnTo>
                  <a:pt x="619" y="84"/>
                </a:lnTo>
                <a:lnTo>
                  <a:pt x="632" y="71"/>
                </a:lnTo>
                <a:lnTo>
                  <a:pt x="647" y="59"/>
                </a:lnTo>
                <a:lnTo>
                  <a:pt x="662" y="50"/>
                </a:lnTo>
                <a:lnTo>
                  <a:pt x="679" y="40"/>
                </a:lnTo>
                <a:lnTo>
                  <a:pt x="698" y="31"/>
                </a:lnTo>
                <a:lnTo>
                  <a:pt x="716" y="24"/>
                </a:lnTo>
                <a:lnTo>
                  <a:pt x="738" y="17"/>
                </a:lnTo>
                <a:lnTo>
                  <a:pt x="760" y="13"/>
                </a:lnTo>
                <a:lnTo>
                  <a:pt x="783" y="8"/>
                </a:lnTo>
                <a:lnTo>
                  <a:pt x="807" y="5"/>
                </a:lnTo>
                <a:lnTo>
                  <a:pt x="832" y="2"/>
                </a:lnTo>
                <a:lnTo>
                  <a:pt x="860" y="0"/>
                </a:lnTo>
                <a:lnTo>
                  <a:pt x="887" y="0"/>
                </a:lnTo>
                <a:lnTo>
                  <a:pt x="914" y="0"/>
                </a:lnTo>
                <a:lnTo>
                  <a:pt x="914" y="61"/>
                </a:lnTo>
                <a:lnTo>
                  <a:pt x="914" y="61"/>
                </a:lnTo>
                <a:lnTo>
                  <a:pt x="867" y="62"/>
                </a:lnTo>
                <a:lnTo>
                  <a:pt x="827" y="65"/>
                </a:lnTo>
                <a:lnTo>
                  <a:pt x="789" y="70"/>
                </a:lnTo>
                <a:lnTo>
                  <a:pt x="756" y="77"/>
                </a:lnTo>
                <a:lnTo>
                  <a:pt x="727" y="88"/>
                </a:lnTo>
                <a:lnTo>
                  <a:pt x="701" y="101"/>
                </a:lnTo>
                <a:lnTo>
                  <a:pt x="690" y="107"/>
                </a:lnTo>
                <a:lnTo>
                  <a:pt x="679" y="114"/>
                </a:lnTo>
                <a:lnTo>
                  <a:pt x="670" y="122"/>
                </a:lnTo>
                <a:lnTo>
                  <a:pt x="661" y="131"/>
                </a:lnTo>
                <a:lnTo>
                  <a:pt x="661" y="131"/>
                </a:lnTo>
                <a:lnTo>
                  <a:pt x="646" y="150"/>
                </a:lnTo>
                <a:lnTo>
                  <a:pt x="633" y="168"/>
                </a:lnTo>
                <a:lnTo>
                  <a:pt x="621" y="188"/>
                </a:lnTo>
                <a:lnTo>
                  <a:pt x="612" y="210"/>
                </a:lnTo>
                <a:lnTo>
                  <a:pt x="604" y="231"/>
                </a:lnTo>
                <a:lnTo>
                  <a:pt x="598" y="253"/>
                </a:lnTo>
                <a:lnTo>
                  <a:pt x="593" y="276"/>
                </a:lnTo>
                <a:lnTo>
                  <a:pt x="590" y="301"/>
                </a:lnTo>
                <a:lnTo>
                  <a:pt x="593" y="307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713" y="1508367"/>
            <a:ext cx="7337132" cy="4397042"/>
          </a:xfrm>
        </p:spPr>
        <p:txBody>
          <a:bodyPr anchor="ctr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71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624"/>
            <a:ext cx="8229600" cy="538345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7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 Text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724" y="1047624"/>
            <a:ext cx="4410075" cy="5383454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2700" y="717074"/>
            <a:ext cx="3984625" cy="614092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7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 Text Hor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730251"/>
            <a:ext cx="9144000" cy="2579572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3683001"/>
            <a:ext cx="8229599" cy="274807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8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w Text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724" y="1047624"/>
            <a:ext cx="4410075" cy="5383454"/>
          </a:xfrm>
        </p:spPr>
        <p:txBody>
          <a:bodyPr anchor="ctr"/>
          <a:lstStyle>
            <a:lvl1pPr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2700" y="723900"/>
            <a:ext cx="3971925" cy="30226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2700" y="3746500"/>
            <a:ext cx="3971925" cy="3111499"/>
          </a:xfrm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01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w Text Hor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83001"/>
            <a:ext cx="8229599" cy="274807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717551"/>
            <a:ext cx="4572001" cy="2579572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72001" y="719360"/>
            <a:ext cx="4572000" cy="257957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42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26675"/>
            <a:ext cx="9144000" cy="61313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743450" y="1045922"/>
            <a:ext cx="3952876" cy="53928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7199" y="1055447"/>
            <a:ext cx="3943352" cy="53928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3744177"/>
            <a:ext cx="3943350" cy="2696426"/>
          </a:xfrm>
        </p:spPr>
        <p:txBody>
          <a:bodyPr lIns="182880" tIns="91440" rIns="182880" bIns="91440">
            <a:normAutofit/>
          </a:bodyPr>
          <a:lstStyle>
            <a:lvl1pPr marL="0" indent="0">
              <a:buNone/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" y="1057276"/>
            <a:ext cx="3943351" cy="257957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743449" y="1057149"/>
            <a:ext cx="3952876" cy="25795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4743449" y="3744177"/>
            <a:ext cx="3943350" cy="2696426"/>
          </a:xfrm>
        </p:spPr>
        <p:txBody>
          <a:bodyPr lIns="182880" tIns="91440" rIns="182880" bIns="91440">
            <a:normAutofit/>
          </a:bodyPr>
          <a:lstStyle>
            <a:lvl1pPr marL="0" indent="0">
              <a:buNone/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97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710277"/>
            <a:ext cx="9144000" cy="614772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Char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8242300" cy="5295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7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3975100" cy="52959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4737100" y="1130300"/>
            <a:ext cx="3949700" cy="5295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7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3975100" cy="52959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87900" y="1130300"/>
            <a:ext cx="3898899" cy="5300778"/>
          </a:xfrm>
        </p:spPr>
        <p:txBody>
          <a:bodyPr anchor="ctr"/>
          <a:lstStyle>
            <a:lvl1pPr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6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ext Hor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199" y="3657600"/>
            <a:ext cx="8229599" cy="27686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30300"/>
            <a:ext cx="8229600" cy="2324100"/>
          </a:xfrm>
        </p:spPr>
        <p:txBody>
          <a:bodyPr anchor="t"/>
          <a:lstStyle>
            <a:lvl1pPr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Char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711200"/>
            <a:ext cx="9144000" cy="614680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8242300" cy="5295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8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har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711200"/>
            <a:ext cx="9144000" cy="614680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457200" y="1130300"/>
            <a:ext cx="3975100" cy="52959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4737100" y="1130300"/>
            <a:ext cx="3949700" cy="5295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3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/Graphic Tit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3900" y="1727200"/>
            <a:ext cx="2882899" cy="4703878"/>
          </a:xfrm>
        </p:spPr>
        <p:txBody>
          <a:bodyPr anchor="ctr">
            <a:normAutofit/>
          </a:bodyPr>
          <a:lstStyle>
            <a:lvl1pPr marL="301752" indent="-301752">
              <a:lnSpc>
                <a:spcPct val="100000"/>
              </a:lnSpc>
              <a:spcAft>
                <a:spcPts val="0"/>
              </a:spcAft>
              <a:buFont typeface="Wingdings" charset="2"/>
              <a:buChar char="§"/>
              <a:defRPr sz="18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buClr>
                <a:schemeClr val="tx1"/>
              </a:buCl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6400" y="1727200"/>
            <a:ext cx="5080000" cy="470387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06400" y="1047624"/>
            <a:ext cx="8280399" cy="501776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50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/Graphi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6399" y="1727200"/>
            <a:ext cx="8280399" cy="470387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06400" y="1047624"/>
            <a:ext cx="8280399" cy="501776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49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sz="quarter" idx="12"/>
          </p:nvPr>
        </p:nvSpPr>
        <p:spPr>
          <a:xfrm>
            <a:off x="406400" y="1727200"/>
            <a:ext cx="8280400" cy="47037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06400" y="1047624"/>
            <a:ext cx="8280399" cy="501776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319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"/>
            <a:ext cx="9144000" cy="7266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5915"/>
            <a:ext cx="8229600" cy="5307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47624"/>
            <a:ext cx="8229600" cy="50785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4" descr="AUDlogo_white.png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200" y="78918"/>
            <a:ext cx="1841500" cy="54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5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7" r:id="rId4"/>
    <p:sldLayoutId id="2147483668" r:id="rId5"/>
    <p:sldLayoutId id="2147483669" r:id="rId6"/>
    <p:sldLayoutId id="2147483650" r:id="rId7"/>
    <p:sldLayoutId id="2147483652" r:id="rId8"/>
    <p:sldLayoutId id="2147483658" r:id="rId9"/>
    <p:sldLayoutId id="2147483653" r:id="rId10"/>
    <p:sldLayoutId id="2147483655" r:id="rId11"/>
    <p:sldLayoutId id="2147483654" r:id="rId12"/>
    <p:sldLayoutId id="2147483651" r:id="rId13"/>
    <p:sldLayoutId id="2147483659" r:id="rId14"/>
    <p:sldLayoutId id="2147483661" r:id="rId15"/>
    <p:sldLayoutId id="2147483662" r:id="rId16"/>
    <p:sldLayoutId id="2147483666" r:id="rId17"/>
    <p:sldLayoutId id="2147483660" r:id="rId18"/>
    <p:sldLayoutId id="2147483663" r:id="rId19"/>
    <p:sldLayoutId id="2147483665" r:id="rId20"/>
    <p:sldLayoutId id="2147483664" r:id="rId21"/>
    <p:sldLayoutId id="2147483670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ct val="20000"/>
        </a:spcBef>
        <a:spcAft>
          <a:spcPts val="600"/>
        </a:spcAft>
        <a:buClr>
          <a:schemeClr val="accent1"/>
        </a:buClr>
        <a:buFont typeface="Arial"/>
        <a:buNone/>
        <a:defRPr sz="3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8640" indent="-274320" algn="l" defTabSz="457200" rtl="0" eaLnBrk="1" latinLnBrk="0" hangingPunct="1">
        <a:spcBef>
          <a:spcPts val="1200"/>
        </a:spcBef>
        <a:buClr>
          <a:schemeClr val="accent1"/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4572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4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7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7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17.jpeg"/><Relationship Id="rId4" Type="http://schemas.openxmlformats.org/officeDocument/2006/relationships/image" Target="../media/image54.jpeg"/><Relationship Id="rId9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32" y="737236"/>
            <a:ext cx="9139535" cy="609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32" y="3919851"/>
            <a:ext cx="8621486" cy="2014083"/>
          </a:xfrm>
          <a:prstGeom prst="rect">
            <a:avLst/>
          </a:prstGeom>
          <a:solidFill>
            <a:srgbClr val="000000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1" y="4115793"/>
            <a:ext cx="8040189" cy="147002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Better Bird Maps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2017 </a:t>
            </a:r>
            <a:r>
              <a:rPr lang="en-US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Ecological Atlas of the </a:t>
            </a:r>
            <a:br>
              <a:rPr lang="en-US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Bering, Chukchi, and Beaufort Seas</a:t>
            </a:r>
            <a:endParaRPr lang="en-US" sz="2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030" y="6033959"/>
            <a:ext cx="7262949" cy="588910"/>
          </a:xfrm>
        </p:spPr>
        <p:txBody>
          <a:bodyPr>
            <a:noAutofit/>
          </a:bodyPr>
          <a:lstStyle/>
          <a:p>
            <a:r>
              <a:rPr lang="en-US" i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Melanie Smith, Max Goldman, Erika Knight, Daniel Huffman, and Ben Sullender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18986" y="6532716"/>
            <a:ext cx="2125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image: Milo </a:t>
            </a:r>
            <a:r>
              <a:rPr lang="en-US" sz="1400" b="1" dirty="0" err="1" smtClean="0">
                <a:solidFill>
                  <a:schemeClr val="bg1"/>
                </a:solidFill>
              </a:rPr>
              <a:t>Burcham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0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02165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70264" y="1145901"/>
            <a:ext cx="3775165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770710" y="1298512"/>
            <a:ext cx="3331028" cy="50177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 to Design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0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306286" y="1071155"/>
            <a:ext cx="6635931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034865" y="1219015"/>
            <a:ext cx="714538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Parts of an Ecological Atlas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X:\Program Area Documents\Arctic\MarineAtlas2017\Photos\3 Biological Setting\ArcticOceanEcology graphic- SOAR_Moore&amp;Stabeno20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48206" y="2468881"/>
            <a:ext cx="3548406" cy="3730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1422406" y="2753200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1 Science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57611" y="6199687"/>
            <a:ext cx="2239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</a:rPr>
              <a:t>image: Moore and </a:t>
            </a:r>
            <a:r>
              <a:rPr lang="en-US" sz="1000" b="1" dirty="0" err="1" smtClean="0">
                <a:solidFill>
                  <a:schemeClr val="bg1">
                    <a:lumMod val="50000"/>
                  </a:schemeClr>
                </a:solidFill>
              </a:rPr>
              <a:t>Stabeno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</a:rPr>
              <a:t> 2015</a:t>
            </a:r>
            <a:endParaRPr lang="en-US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1422406" y="3520328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</a:rPr>
              <a:t>2 Data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1422406" y="4287456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</a:rPr>
              <a:t>3 Maps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1422406" y="5054584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</a:rPr>
              <a:t>4 Patterns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25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306286" y="1071155"/>
            <a:ext cx="6635931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034865" y="1219015"/>
            <a:ext cx="714538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Parts of an Ecological Atlas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1422406" y="2753200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1 Science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1422406" y="3520328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2 Data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10" name="Picture 2" descr="Image result for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1269" y="2716702"/>
            <a:ext cx="3540221" cy="1750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4"/>
          <p:cNvSpPr txBox="1">
            <a:spLocks/>
          </p:cNvSpPr>
          <p:nvPr/>
        </p:nvSpPr>
        <p:spPr>
          <a:xfrm>
            <a:off x="1422406" y="4287456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</a:rPr>
              <a:t>3 Maps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1422406" y="5054584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</a:rPr>
              <a:t>4 Patterns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1301" y="5923363"/>
            <a:ext cx="457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</a:rPr>
              <a:t>images: www.jisc.ac.uk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, https://www.themarketingtechnologist.co/the-ceddl-a-data-layer-standard-that-never-was/</a:t>
            </a:r>
          </a:p>
        </p:txBody>
      </p:sp>
      <p:pic>
        <p:nvPicPr>
          <p:cNvPr id="3074" name="Picture 2" descr="Image result for data lay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4573" y="4593093"/>
            <a:ext cx="3183224" cy="123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17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bering str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0692" y="4127480"/>
            <a:ext cx="3115493" cy="22253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1306286" y="1071155"/>
            <a:ext cx="6635931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034865" y="1219015"/>
            <a:ext cx="714538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Parts of an Ecological Atlas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1422406" y="2753200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1 Science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1422406" y="3520328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2 Data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1422406" y="4287456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3 Maps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13" name="Picture 12" descr="X:\Publications\Arctic\Marine\OCS\Blog Series\Arctic1812Clip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7137" y="2189876"/>
            <a:ext cx="1862604" cy="17669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Content Placeholder 4"/>
          <p:cNvSpPr txBox="1">
            <a:spLocks/>
          </p:cNvSpPr>
          <p:nvPr/>
        </p:nvSpPr>
        <p:spPr>
          <a:xfrm>
            <a:off x="1422406" y="5054584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</a:rPr>
              <a:t>4 Patterns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80691" y="6455575"/>
            <a:ext cx="34178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</a:rPr>
              <a:t>Images: David 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Rumsey Map Collection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</a:rPr>
              <a:t> , inhabit.com</a:t>
            </a:r>
            <a:endParaRPr lang="en-US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06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306286" y="1071155"/>
            <a:ext cx="6635931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034865" y="1219015"/>
            <a:ext cx="714538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Parts of an Ecological Atlas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1422406" y="2753200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1 Science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1422406" y="3520328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2 Data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1422406" y="4287456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3 Maps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1422406" y="5054584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2060"/>
                </a:solidFill>
              </a:rPr>
              <a:t>4 Patterns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2052" name="Picture 4" descr="Image result for zooplankton bl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4781" y="3973944"/>
            <a:ext cx="2718411" cy="19298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phytoplankt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4781" y="2393854"/>
            <a:ext cx="2718411" cy="131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63120" y="6050069"/>
            <a:ext cx="2115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</a:rPr>
              <a:t>Images: prn.fm, afsc.noaa.gov</a:t>
            </a:r>
            <a:endParaRPr lang="en-US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939143" y="836020"/>
            <a:ext cx="3213463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2939143" y="918566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Project Area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470"/>
            <a:ext cx="9144000" cy="527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6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939143" y="836020"/>
            <a:ext cx="3213463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2939143" y="918566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Chapters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121956" y="2152302"/>
            <a:ext cx="3815799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1 Physical Setting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1121956" y="2872707"/>
            <a:ext cx="3476165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2 Biological Setting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1121957" y="3593112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3 Fish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1121957" y="4313517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4 Birds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1121957" y="5033922"/>
            <a:ext cx="1973946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5 Mammals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1121957" y="5754328"/>
            <a:ext cx="3580668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6 Human Uses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146764" y="1571320"/>
            <a:ext cx="3525265" cy="4810520"/>
            <a:chOff x="5146764" y="1571320"/>
            <a:chExt cx="3525265" cy="4810520"/>
          </a:xfrm>
        </p:grpSpPr>
        <p:pic>
          <p:nvPicPr>
            <p:cNvPr id="14346" name="Picture 10" descr="Image result for spiral bindi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6764" y="1571320"/>
              <a:ext cx="3525265" cy="4810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X:\Publications\Arctic\Marine\ArcticMarineAtlas2017\Draft\Arctic_Marine_Atlas_cover_highres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1854" y="2700949"/>
              <a:ext cx="2684621" cy="345165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  <a:extLst/>
          </p:spPr>
        </p:pic>
      </p:grpSp>
      <p:sp>
        <p:nvSpPr>
          <p:cNvPr id="4" name="Oval 3"/>
          <p:cNvSpPr/>
          <p:nvPr/>
        </p:nvSpPr>
        <p:spPr>
          <a:xfrm>
            <a:off x="644986" y="4196444"/>
            <a:ext cx="2246817" cy="693964"/>
          </a:xfrm>
          <a:prstGeom prst="ellipse">
            <a:avLst/>
          </a:prstGeom>
          <a:noFill/>
          <a:ln w="73025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9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4" grpId="0"/>
      <p:bldP spid="15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469437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70264" y="1145901"/>
            <a:ext cx="3775165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770710" y="1298512"/>
            <a:ext cx="3331028" cy="50177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 to Design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3727447">
            <a:off x="2255669" y="2689636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>
            <a:off x="13063" y="167006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3063" y="4597442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560347" y="726481"/>
            <a:ext cx="1828801" cy="6131520"/>
            <a:chOff x="2560347" y="726481"/>
            <a:chExt cx="1828801" cy="6131520"/>
          </a:xfrm>
        </p:grpSpPr>
        <p:sp>
          <p:nvSpPr>
            <p:cNvPr id="19" name="Rectangle 18"/>
            <p:cNvSpPr/>
            <p:nvPr/>
          </p:nvSpPr>
          <p:spPr>
            <a:xfrm>
              <a:off x="2560348" y="726481"/>
              <a:ext cx="1828800" cy="6131518"/>
            </a:xfrm>
            <a:prstGeom prst="rect">
              <a:avLst/>
            </a:prstGeom>
            <a:solidFill>
              <a:srgbClr val="CFAB35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u="sng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2560348" y="4597442"/>
              <a:ext cx="1828800" cy="2260559"/>
            </a:xfrm>
            <a:prstGeom prst="rect">
              <a:avLst/>
            </a:prstGeom>
            <a:solidFill>
              <a:srgbClr val="CFAB35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r>
                <a:rPr lang="en-US" sz="1600" b="1" dirty="0" smtClean="0"/>
                <a:t>Survey Transects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At-sea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Aerial</a:t>
              </a:r>
              <a:endParaRPr lang="en-US" sz="16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2560348" y="1669495"/>
              <a:ext cx="1828799" cy="291198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0579" y="860248"/>
              <a:ext cx="588337" cy="643249"/>
            </a:xfrm>
            <a:prstGeom prst="rect">
              <a:avLst/>
            </a:prstGeom>
          </p:spPr>
        </p:pic>
        <p:sp>
          <p:nvSpPr>
            <p:cNvPr id="67" name="Rectangle 66"/>
            <p:cNvSpPr/>
            <p:nvPr/>
          </p:nvSpPr>
          <p:spPr>
            <a:xfrm>
              <a:off x="2560347" y="1669495"/>
              <a:ext cx="1828800" cy="2911989"/>
            </a:xfrm>
            <a:prstGeom prst="rect">
              <a:avLst/>
            </a:prstGeom>
            <a:solidFill>
              <a:srgbClr val="CFAB35">
                <a:alpha val="50000"/>
              </a:srgbClr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87825" y="726480"/>
            <a:ext cx="1834116" cy="6131521"/>
            <a:chOff x="4687825" y="726480"/>
            <a:chExt cx="1834116" cy="6131521"/>
          </a:xfrm>
        </p:grpSpPr>
        <p:sp>
          <p:nvSpPr>
            <p:cNvPr id="20" name="Rectangle 19"/>
            <p:cNvSpPr/>
            <p:nvPr/>
          </p:nvSpPr>
          <p:spPr>
            <a:xfrm>
              <a:off x="4693141" y="726480"/>
              <a:ext cx="1828800" cy="6131519"/>
            </a:xfrm>
            <a:prstGeom prst="rect">
              <a:avLst/>
            </a:prstGeom>
            <a:solidFill>
              <a:schemeClr val="accent1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693141" y="4603637"/>
              <a:ext cx="1828800" cy="2254364"/>
            </a:xfrm>
            <a:prstGeom prst="rect">
              <a:avLst/>
            </a:prstGeom>
            <a:solidFill>
              <a:schemeClr val="accent1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r>
                <a:rPr lang="en-US" sz="1600" b="1" dirty="0" smtClean="0"/>
                <a:t>Telemetry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GPS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Geolocator</a:t>
              </a:r>
              <a:endParaRPr lang="en-US" sz="16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Etc.</a:t>
              </a:r>
              <a:endParaRPr lang="en-US" sz="16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0"/>
            <a:stretch/>
          </p:blipFill>
          <p:spPr>
            <a:xfrm>
              <a:off x="4693141" y="1669494"/>
              <a:ext cx="1825246" cy="2912239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4687825" y="72648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5297978" y="932050"/>
              <a:ext cx="658144" cy="454621"/>
              <a:chOff x="-347663" y="2259013"/>
              <a:chExt cx="790576" cy="546100"/>
            </a:xfrm>
          </p:grpSpPr>
          <p:sp>
            <p:nvSpPr>
              <p:cNvPr id="34" name="AutoShape 24"/>
              <p:cNvSpPr>
                <a:spLocks noChangeAspect="1" noChangeArrowheads="1" noTextEdit="1"/>
              </p:cNvSpPr>
              <p:nvPr/>
            </p:nvSpPr>
            <p:spPr bwMode="auto">
              <a:xfrm>
                <a:off x="-347663" y="2259013"/>
                <a:ext cx="790576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26"/>
              <p:cNvSpPr>
                <a:spLocks/>
              </p:cNvSpPr>
              <p:nvPr/>
            </p:nvSpPr>
            <p:spPr bwMode="auto">
              <a:xfrm>
                <a:off x="-347663" y="2744788"/>
                <a:ext cx="346075" cy="60325"/>
              </a:xfrm>
              <a:custGeom>
                <a:avLst/>
                <a:gdLst>
                  <a:gd name="T0" fmla="*/ 210 w 218"/>
                  <a:gd name="T1" fmla="*/ 8 h 38"/>
                  <a:gd name="T2" fmla="*/ 202 w 218"/>
                  <a:gd name="T3" fmla="*/ 12 h 38"/>
                  <a:gd name="T4" fmla="*/ 200 w 218"/>
                  <a:gd name="T5" fmla="*/ 12 h 38"/>
                  <a:gd name="T6" fmla="*/ 190 w 218"/>
                  <a:gd name="T7" fmla="*/ 16 h 38"/>
                  <a:gd name="T8" fmla="*/ 166 w 218"/>
                  <a:gd name="T9" fmla="*/ 22 h 38"/>
                  <a:gd name="T10" fmla="*/ 152 w 218"/>
                  <a:gd name="T11" fmla="*/ 24 h 38"/>
                  <a:gd name="T12" fmla="*/ 128 w 218"/>
                  <a:gd name="T13" fmla="*/ 20 h 38"/>
                  <a:gd name="T14" fmla="*/ 106 w 218"/>
                  <a:gd name="T15" fmla="*/ 12 h 38"/>
                  <a:gd name="T16" fmla="*/ 94 w 218"/>
                  <a:gd name="T17" fmla="*/ 8 h 38"/>
                  <a:gd name="T18" fmla="*/ 70 w 218"/>
                  <a:gd name="T19" fmla="*/ 0 h 38"/>
                  <a:gd name="T20" fmla="*/ 58 w 218"/>
                  <a:gd name="T21" fmla="*/ 0 h 38"/>
                  <a:gd name="T22" fmla="*/ 32 w 218"/>
                  <a:gd name="T23" fmla="*/ 4 h 38"/>
                  <a:gd name="T24" fmla="*/ 10 w 218"/>
                  <a:gd name="T25" fmla="*/ 12 h 38"/>
                  <a:gd name="T26" fmla="*/ 4 w 218"/>
                  <a:gd name="T27" fmla="*/ 16 h 38"/>
                  <a:gd name="T28" fmla="*/ 0 w 218"/>
                  <a:gd name="T29" fmla="*/ 22 h 38"/>
                  <a:gd name="T30" fmla="*/ 0 w 218"/>
                  <a:gd name="T31" fmla="*/ 24 h 38"/>
                  <a:gd name="T32" fmla="*/ 6 w 218"/>
                  <a:gd name="T33" fmla="*/ 26 h 38"/>
                  <a:gd name="T34" fmla="*/ 10 w 218"/>
                  <a:gd name="T35" fmla="*/ 26 h 38"/>
                  <a:gd name="T36" fmla="*/ 32 w 218"/>
                  <a:gd name="T37" fmla="*/ 18 h 38"/>
                  <a:gd name="T38" fmla="*/ 58 w 218"/>
                  <a:gd name="T39" fmla="*/ 14 h 38"/>
                  <a:gd name="T40" fmla="*/ 70 w 218"/>
                  <a:gd name="T41" fmla="*/ 14 h 38"/>
                  <a:gd name="T42" fmla="*/ 94 w 218"/>
                  <a:gd name="T43" fmla="*/ 20 h 38"/>
                  <a:gd name="T44" fmla="*/ 106 w 218"/>
                  <a:gd name="T45" fmla="*/ 26 h 38"/>
                  <a:gd name="T46" fmla="*/ 128 w 218"/>
                  <a:gd name="T47" fmla="*/ 34 h 38"/>
                  <a:gd name="T48" fmla="*/ 152 w 218"/>
                  <a:gd name="T49" fmla="*/ 38 h 38"/>
                  <a:gd name="T50" fmla="*/ 166 w 218"/>
                  <a:gd name="T51" fmla="*/ 36 h 38"/>
                  <a:gd name="T52" fmla="*/ 190 w 218"/>
                  <a:gd name="T53" fmla="*/ 30 h 38"/>
                  <a:gd name="T54" fmla="*/ 200 w 218"/>
                  <a:gd name="T55" fmla="*/ 26 h 38"/>
                  <a:gd name="T56" fmla="*/ 210 w 218"/>
                  <a:gd name="T57" fmla="*/ 22 h 38"/>
                  <a:gd name="T58" fmla="*/ 212 w 218"/>
                  <a:gd name="T59" fmla="*/ 20 h 38"/>
                  <a:gd name="T60" fmla="*/ 218 w 218"/>
                  <a:gd name="T61" fmla="*/ 4 h 38"/>
                  <a:gd name="T62" fmla="*/ 212 w 218"/>
                  <a:gd name="T63" fmla="*/ 8 h 38"/>
                  <a:gd name="T64" fmla="*/ 210 w 218"/>
                  <a:gd name="T6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8" h="38">
                    <a:moveTo>
                      <a:pt x="210" y="8"/>
                    </a:moveTo>
                    <a:lnTo>
                      <a:pt x="210" y="8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2" y="12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190" y="16"/>
                    </a:lnTo>
                    <a:lnTo>
                      <a:pt x="178" y="20"/>
                    </a:lnTo>
                    <a:lnTo>
                      <a:pt x="166" y="22"/>
                    </a:lnTo>
                    <a:lnTo>
                      <a:pt x="152" y="24"/>
                    </a:lnTo>
                    <a:lnTo>
                      <a:pt x="152" y="24"/>
                    </a:lnTo>
                    <a:lnTo>
                      <a:pt x="140" y="22"/>
                    </a:lnTo>
                    <a:lnTo>
                      <a:pt x="128" y="20"/>
                    </a:lnTo>
                    <a:lnTo>
                      <a:pt x="116" y="16"/>
                    </a:lnTo>
                    <a:lnTo>
                      <a:pt x="106" y="12"/>
                    </a:lnTo>
                    <a:lnTo>
                      <a:pt x="106" y="12"/>
                    </a:lnTo>
                    <a:lnTo>
                      <a:pt x="94" y="8"/>
                    </a:lnTo>
                    <a:lnTo>
                      <a:pt x="82" y="4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4" y="0"/>
                    </a:lnTo>
                    <a:lnTo>
                      <a:pt x="32" y="4"/>
                    </a:lnTo>
                    <a:lnTo>
                      <a:pt x="20" y="6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" y="16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0"/>
                    </a:lnTo>
                    <a:lnTo>
                      <a:pt x="32" y="18"/>
                    </a:lnTo>
                    <a:lnTo>
                      <a:pt x="44" y="14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70" y="14"/>
                    </a:lnTo>
                    <a:lnTo>
                      <a:pt x="82" y="18"/>
                    </a:lnTo>
                    <a:lnTo>
                      <a:pt x="94" y="20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30"/>
                    </a:lnTo>
                    <a:lnTo>
                      <a:pt x="128" y="34"/>
                    </a:lnTo>
                    <a:lnTo>
                      <a:pt x="140" y="36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66" y="36"/>
                    </a:lnTo>
                    <a:lnTo>
                      <a:pt x="178" y="34"/>
                    </a:lnTo>
                    <a:lnTo>
                      <a:pt x="190" y="30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2" y="20"/>
                    </a:lnTo>
                    <a:lnTo>
                      <a:pt x="212" y="20"/>
                    </a:lnTo>
                    <a:lnTo>
                      <a:pt x="218" y="18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0" y="8"/>
                    </a:lnTo>
                    <a:lnTo>
                      <a:pt x="21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27"/>
              <p:cNvSpPr>
                <a:spLocks/>
              </p:cNvSpPr>
              <p:nvPr/>
            </p:nvSpPr>
            <p:spPr bwMode="auto">
              <a:xfrm>
                <a:off x="87313" y="2744788"/>
                <a:ext cx="355600" cy="60325"/>
              </a:xfrm>
              <a:custGeom>
                <a:avLst/>
                <a:gdLst>
                  <a:gd name="T0" fmla="*/ 214 w 224"/>
                  <a:gd name="T1" fmla="*/ 12 h 38"/>
                  <a:gd name="T2" fmla="*/ 192 w 224"/>
                  <a:gd name="T3" fmla="*/ 4 h 38"/>
                  <a:gd name="T4" fmla="*/ 166 w 224"/>
                  <a:gd name="T5" fmla="*/ 0 h 38"/>
                  <a:gd name="T6" fmla="*/ 152 w 224"/>
                  <a:gd name="T7" fmla="*/ 0 h 38"/>
                  <a:gd name="T8" fmla="*/ 128 w 224"/>
                  <a:gd name="T9" fmla="*/ 8 h 38"/>
                  <a:gd name="T10" fmla="*/ 118 w 224"/>
                  <a:gd name="T11" fmla="*/ 12 h 38"/>
                  <a:gd name="T12" fmla="*/ 96 w 224"/>
                  <a:gd name="T13" fmla="*/ 20 h 38"/>
                  <a:gd name="T14" fmla="*/ 70 w 224"/>
                  <a:gd name="T15" fmla="*/ 24 h 38"/>
                  <a:gd name="T16" fmla="*/ 58 w 224"/>
                  <a:gd name="T17" fmla="*/ 22 h 38"/>
                  <a:gd name="T18" fmla="*/ 32 w 224"/>
                  <a:gd name="T19" fmla="*/ 16 h 38"/>
                  <a:gd name="T20" fmla="*/ 22 w 224"/>
                  <a:gd name="T21" fmla="*/ 12 h 38"/>
                  <a:gd name="T22" fmla="*/ 22 w 224"/>
                  <a:gd name="T23" fmla="*/ 12 h 38"/>
                  <a:gd name="T24" fmla="*/ 12 w 224"/>
                  <a:gd name="T25" fmla="*/ 8 h 38"/>
                  <a:gd name="T26" fmla="*/ 12 w 224"/>
                  <a:gd name="T27" fmla="*/ 8 h 38"/>
                  <a:gd name="T28" fmla="*/ 4 w 224"/>
                  <a:gd name="T29" fmla="*/ 4 h 38"/>
                  <a:gd name="T30" fmla="*/ 0 w 224"/>
                  <a:gd name="T31" fmla="*/ 4 h 38"/>
                  <a:gd name="T32" fmla="*/ 0 w 224"/>
                  <a:gd name="T33" fmla="*/ 18 h 38"/>
                  <a:gd name="T34" fmla="*/ 4 w 224"/>
                  <a:gd name="T35" fmla="*/ 18 h 38"/>
                  <a:gd name="T36" fmla="*/ 12 w 224"/>
                  <a:gd name="T37" fmla="*/ 20 h 38"/>
                  <a:gd name="T38" fmla="*/ 12 w 224"/>
                  <a:gd name="T39" fmla="*/ 22 h 38"/>
                  <a:gd name="T40" fmla="*/ 22 w 224"/>
                  <a:gd name="T41" fmla="*/ 26 h 38"/>
                  <a:gd name="T42" fmla="*/ 44 w 224"/>
                  <a:gd name="T43" fmla="*/ 34 h 38"/>
                  <a:gd name="T44" fmla="*/ 70 w 224"/>
                  <a:gd name="T45" fmla="*/ 38 h 38"/>
                  <a:gd name="T46" fmla="*/ 82 w 224"/>
                  <a:gd name="T47" fmla="*/ 36 h 38"/>
                  <a:gd name="T48" fmla="*/ 108 w 224"/>
                  <a:gd name="T49" fmla="*/ 30 h 38"/>
                  <a:gd name="T50" fmla="*/ 118 w 224"/>
                  <a:gd name="T51" fmla="*/ 26 h 38"/>
                  <a:gd name="T52" fmla="*/ 140 w 224"/>
                  <a:gd name="T53" fmla="*/ 18 h 38"/>
                  <a:gd name="T54" fmla="*/ 166 w 224"/>
                  <a:gd name="T55" fmla="*/ 14 h 38"/>
                  <a:gd name="T56" fmla="*/ 178 w 224"/>
                  <a:gd name="T57" fmla="*/ 14 h 38"/>
                  <a:gd name="T58" fmla="*/ 202 w 224"/>
                  <a:gd name="T59" fmla="*/ 20 h 38"/>
                  <a:gd name="T60" fmla="*/ 214 w 224"/>
                  <a:gd name="T61" fmla="*/ 26 h 38"/>
                  <a:gd name="T62" fmla="*/ 220 w 224"/>
                  <a:gd name="T63" fmla="*/ 26 h 38"/>
                  <a:gd name="T64" fmla="*/ 222 w 224"/>
                  <a:gd name="T65" fmla="*/ 24 h 38"/>
                  <a:gd name="T66" fmla="*/ 222 w 224"/>
                  <a:gd name="T67" fmla="*/ 20 h 38"/>
                  <a:gd name="T68" fmla="*/ 214 w 224"/>
                  <a:gd name="T6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4" h="38">
                    <a:moveTo>
                      <a:pt x="214" y="12"/>
                    </a:moveTo>
                    <a:lnTo>
                      <a:pt x="214" y="12"/>
                    </a:lnTo>
                    <a:lnTo>
                      <a:pt x="202" y="6"/>
                    </a:lnTo>
                    <a:lnTo>
                      <a:pt x="192" y="4"/>
                    </a:lnTo>
                    <a:lnTo>
                      <a:pt x="178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52" y="0"/>
                    </a:lnTo>
                    <a:lnTo>
                      <a:pt x="140" y="4"/>
                    </a:lnTo>
                    <a:lnTo>
                      <a:pt x="128" y="8"/>
                    </a:lnTo>
                    <a:lnTo>
                      <a:pt x="118" y="12"/>
                    </a:lnTo>
                    <a:lnTo>
                      <a:pt x="118" y="12"/>
                    </a:lnTo>
                    <a:lnTo>
                      <a:pt x="108" y="16"/>
                    </a:lnTo>
                    <a:lnTo>
                      <a:pt x="96" y="20"/>
                    </a:lnTo>
                    <a:lnTo>
                      <a:pt x="82" y="2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2"/>
                    </a:lnTo>
                    <a:lnTo>
                      <a:pt x="44" y="20"/>
                    </a:lnTo>
                    <a:lnTo>
                      <a:pt x="32" y="1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2" y="30"/>
                    </a:lnTo>
                    <a:lnTo>
                      <a:pt x="44" y="34"/>
                    </a:lnTo>
                    <a:lnTo>
                      <a:pt x="58" y="36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82" y="36"/>
                    </a:lnTo>
                    <a:lnTo>
                      <a:pt x="96" y="34"/>
                    </a:lnTo>
                    <a:lnTo>
                      <a:pt x="108" y="30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28" y="20"/>
                    </a:lnTo>
                    <a:lnTo>
                      <a:pt x="140" y="18"/>
                    </a:lnTo>
                    <a:lnTo>
                      <a:pt x="152" y="14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78" y="14"/>
                    </a:lnTo>
                    <a:lnTo>
                      <a:pt x="192" y="18"/>
                    </a:lnTo>
                    <a:lnTo>
                      <a:pt x="202" y="20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2" y="24"/>
                    </a:lnTo>
                    <a:lnTo>
                      <a:pt x="222" y="24"/>
                    </a:lnTo>
                    <a:lnTo>
                      <a:pt x="224" y="22"/>
                    </a:lnTo>
                    <a:lnTo>
                      <a:pt x="222" y="20"/>
                    </a:lnTo>
                    <a:lnTo>
                      <a:pt x="220" y="16"/>
                    </a:lnTo>
                    <a:lnTo>
                      <a:pt x="214" y="12"/>
                    </a:lnTo>
                    <a:lnTo>
                      <a:pt x="214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28"/>
              <p:cNvSpPr>
                <a:spLocks noEditPoints="1"/>
              </p:cNvSpPr>
              <p:nvPr/>
            </p:nvSpPr>
            <p:spPr bwMode="auto">
              <a:xfrm>
                <a:off x="-338138" y="2259013"/>
                <a:ext cx="638176" cy="546100"/>
              </a:xfrm>
              <a:custGeom>
                <a:avLst/>
                <a:gdLst>
                  <a:gd name="T0" fmla="*/ 402 w 402"/>
                  <a:gd name="T1" fmla="*/ 192 h 344"/>
                  <a:gd name="T2" fmla="*/ 148 w 402"/>
                  <a:gd name="T3" fmla="*/ 8 h 344"/>
                  <a:gd name="T4" fmla="*/ 140 w 402"/>
                  <a:gd name="T5" fmla="*/ 4 h 344"/>
                  <a:gd name="T6" fmla="*/ 132 w 402"/>
                  <a:gd name="T7" fmla="*/ 0 h 344"/>
                  <a:gd name="T8" fmla="*/ 116 w 402"/>
                  <a:gd name="T9" fmla="*/ 0 h 344"/>
                  <a:gd name="T10" fmla="*/ 104 w 402"/>
                  <a:gd name="T11" fmla="*/ 6 h 344"/>
                  <a:gd name="T12" fmla="*/ 88 w 402"/>
                  <a:gd name="T13" fmla="*/ 20 h 344"/>
                  <a:gd name="T14" fmla="*/ 84 w 402"/>
                  <a:gd name="T15" fmla="*/ 26 h 344"/>
                  <a:gd name="T16" fmla="*/ 84 w 402"/>
                  <a:gd name="T17" fmla="*/ 30 h 344"/>
                  <a:gd name="T18" fmla="*/ 80 w 402"/>
                  <a:gd name="T19" fmla="*/ 40 h 344"/>
                  <a:gd name="T20" fmla="*/ 72 w 402"/>
                  <a:gd name="T21" fmla="*/ 48 h 344"/>
                  <a:gd name="T22" fmla="*/ 32 w 402"/>
                  <a:gd name="T23" fmla="*/ 80 h 344"/>
                  <a:gd name="T24" fmla="*/ 2 w 402"/>
                  <a:gd name="T25" fmla="*/ 100 h 344"/>
                  <a:gd name="T26" fmla="*/ 0 w 402"/>
                  <a:gd name="T27" fmla="*/ 104 h 344"/>
                  <a:gd name="T28" fmla="*/ 2 w 402"/>
                  <a:gd name="T29" fmla="*/ 106 h 344"/>
                  <a:gd name="T30" fmla="*/ 86 w 402"/>
                  <a:gd name="T31" fmla="*/ 60 h 344"/>
                  <a:gd name="T32" fmla="*/ 92 w 402"/>
                  <a:gd name="T33" fmla="*/ 68 h 344"/>
                  <a:gd name="T34" fmla="*/ 106 w 402"/>
                  <a:gd name="T35" fmla="*/ 80 h 344"/>
                  <a:gd name="T36" fmla="*/ 116 w 402"/>
                  <a:gd name="T37" fmla="*/ 82 h 344"/>
                  <a:gd name="T38" fmla="*/ 114 w 402"/>
                  <a:gd name="T39" fmla="*/ 84 h 344"/>
                  <a:gd name="T40" fmla="*/ 114 w 402"/>
                  <a:gd name="T41" fmla="*/ 108 h 344"/>
                  <a:gd name="T42" fmla="*/ 118 w 402"/>
                  <a:gd name="T43" fmla="*/ 130 h 344"/>
                  <a:gd name="T44" fmla="*/ 140 w 402"/>
                  <a:gd name="T45" fmla="*/ 170 h 344"/>
                  <a:gd name="T46" fmla="*/ 180 w 402"/>
                  <a:gd name="T47" fmla="*/ 204 h 344"/>
                  <a:gd name="T48" fmla="*/ 232 w 402"/>
                  <a:gd name="T49" fmla="*/ 226 h 344"/>
                  <a:gd name="T50" fmla="*/ 232 w 402"/>
                  <a:gd name="T51" fmla="*/ 336 h 344"/>
                  <a:gd name="T52" fmla="*/ 234 w 402"/>
                  <a:gd name="T53" fmla="*/ 342 h 344"/>
                  <a:gd name="T54" fmla="*/ 240 w 402"/>
                  <a:gd name="T55" fmla="*/ 344 h 344"/>
                  <a:gd name="T56" fmla="*/ 244 w 402"/>
                  <a:gd name="T57" fmla="*/ 344 h 344"/>
                  <a:gd name="T58" fmla="*/ 248 w 402"/>
                  <a:gd name="T59" fmla="*/ 338 h 344"/>
                  <a:gd name="T60" fmla="*/ 248 w 402"/>
                  <a:gd name="T61" fmla="*/ 230 h 344"/>
                  <a:gd name="T62" fmla="*/ 252 w 402"/>
                  <a:gd name="T63" fmla="*/ 230 h 344"/>
                  <a:gd name="T64" fmla="*/ 274 w 402"/>
                  <a:gd name="T65" fmla="*/ 234 h 344"/>
                  <a:gd name="T66" fmla="*/ 318 w 402"/>
                  <a:gd name="T67" fmla="*/ 232 h 344"/>
                  <a:gd name="T68" fmla="*/ 356 w 402"/>
                  <a:gd name="T69" fmla="*/ 220 h 344"/>
                  <a:gd name="T70" fmla="*/ 388 w 402"/>
                  <a:gd name="T71" fmla="*/ 202 h 344"/>
                  <a:gd name="T72" fmla="*/ 402 w 402"/>
                  <a:gd name="T73" fmla="*/ 192 h 344"/>
                  <a:gd name="T74" fmla="*/ 116 w 402"/>
                  <a:gd name="T75" fmla="*/ 46 h 344"/>
                  <a:gd name="T76" fmla="*/ 110 w 402"/>
                  <a:gd name="T77" fmla="*/ 42 h 344"/>
                  <a:gd name="T78" fmla="*/ 108 w 402"/>
                  <a:gd name="T79" fmla="*/ 36 h 344"/>
                  <a:gd name="T80" fmla="*/ 110 w 402"/>
                  <a:gd name="T81" fmla="*/ 34 h 344"/>
                  <a:gd name="T82" fmla="*/ 114 w 402"/>
                  <a:gd name="T83" fmla="*/ 30 h 344"/>
                  <a:gd name="T84" fmla="*/ 118 w 402"/>
                  <a:gd name="T85" fmla="*/ 30 h 344"/>
                  <a:gd name="T86" fmla="*/ 124 w 402"/>
                  <a:gd name="T87" fmla="*/ 34 h 344"/>
                  <a:gd name="T88" fmla="*/ 124 w 402"/>
                  <a:gd name="T89" fmla="*/ 40 h 344"/>
                  <a:gd name="T90" fmla="*/ 124 w 402"/>
                  <a:gd name="T91" fmla="*/ 42 h 344"/>
                  <a:gd name="T92" fmla="*/ 118 w 402"/>
                  <a:gd name="T93" fmla="*/ 46 h 344"/>
                  <a:gd name="T94" fmla="*/ 116 w 402"/>
                  <a:gd name="T95" fmla="*/ 46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2" h="344">
                    <a:moveTo>
                      <a:pt x="402" y="192"/>
                    </a:moveTo>
                    <a:lnTo>
                      <a:pt x="402" y="192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0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4" y="0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4" y="6"/>
                    </a:lnTo>
                    <a:lnTo>
                      <a:pt x="92" y="14"/>
                    </a:lnTo>
                    <a:lnTo>
                      <a:pt x="88" y="20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30"/>
                    </a:lnTo>
                    <a:lnTo>
                      <a:pt x="84" y="30"/>
                    </a:lnTo>
                    <a:lnTo>
                      <a:pt x="80" y="40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56" y="62"/>
                    </a:lnTo>
                    <a:lnTo>
                      <a:pt x="32" y="8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4"/>
                    </a:lnTo>
                    <a:lnTo>
                      <a:pt x="86" y="60"/>
                    </a:lnTo>
                    <a:lnTo>
                      <a:pt x="86" y="60"/>
                    </a:lnTo>
                    <a:lnTo>
                      <a:pt x="92" y="68"/>
                    </a:lnTo>
                    <a:lnTo>
                      <a:pt x="98" y="74"/>
                    </a:lnTo>
                    <a:lnTo>
                      <a:pt x="106" y="80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4" y="84"/>
                    </a:lnTo>
                    <a:lnTo>
                      <a:pt x="114" y="84"/>
                    </a:lnTo>
                    <a:lnTo>
                      <a:pt x="114" y="96"/>
                    </a:lnTo>
                    <a:lnTo>
                      <a:pt x="114" y="108"/>
                    </a:lnTo>
                    <a:lnTo>
                      <a:pt x="116" y="118"/>
                    </a:lnTo>
                    <a:lnTo>
                      <a:pt x="118" y="130"/>
                    </a:lnTo>
                    <a:lnTo>
                      <a:pt x="128" y="150"/>
                    </a:lnTo>
                    <a:lnTo>
                      <a:pt x="140" y="170"/>
                    </a:lnTo>
                    <a:lnTo>
                      <a:pt x="158" y="188"/>
                    </a:lnTo>
                    <a:lnTo>
                      <a:pt x="180" y="204"/>
                    </a:lnTo>
                    <a:lnTo>
                      <a:pt x="204" y="216"/>
                    </a:lnTo>
                    <a:lnTo>
                      <a:pt x="232" y="22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2" y="338"/>
                    </a:lnTo>
                    <a:lnTo>
                      <a:pt x="234" y="342"/>
                    </a:lnTo>
                    <a:lnTo>
                      <a:pt x="236" y="344"/>
                    </a:lnTo>
                    <a:lnTo>
                      <a:pt x="240" y="344"/>
                    </a:lnTo>
                    <a:lnTo>
                      <a:pt x="240" y="344"/>
                    </a:lnTo>
                    <a:lnTo>
                      <a:pt x="244" y="344"/>
                    </a:lnTo>
                    <a:lnTo>
                      <a:pt x="246" y="342"/>
                    </a:lnTo>
                    <a:lnTo>
                      <a:pt x="248" y="338"/>
                    </a:lnTo>
                    <a:lnTo>
                      <a:pt x="248" y="336"/>
                    </a:lnTo>
                    <a:lnTo>
                      <a:pt x="248" y="230"/>
                    </a:lnTo>
                    <a:lnTo>
                      <a:pt x="248" y="230"/>
                    </a:lnTo>
                    <a:lnTo>
                      <a:pt x="252" y="230"/>
                    </a:lnTo>
                    <a:lnTo>
                      <a:pt x="252" y="230"/>
                    </a:lnTo>
                    <a:lnTo>
                      <a:pt x="274" y="234"/>
                    </a:lnTo>
                    <a:lnTo>
                      <a:pt x="296" y="234"/>
                    </a:lnTo>
                    <a:lnTo>
                      <a:pt x="318" y="232"/>
                    </a:lnTo>
                    <a:lnTo>
                      <a:pt x="338" y="228"/>
                    </a:lnTo>
                    <a:lnTo>
                      <a:pt x="356" y="220"/>
                    </a:lnTo>
                    <a:lnTo>
                      <a:pt x="372" y="212"/>
                    </a:lnTo>
                    <a:lnTo>
                      <a:pt x="388" y="202"/>
                    </a:lnTo>
                    <a:lnTo>
                      <a:pt x="402" y="192"/>
                    </a:lnTo>
                    <a:lnTo>
                      <a:pt x="402" y="192"/>
                    </a:lnTo>
                    <a:close/>
                    <a:moveTo>
                      <a:pt x="116" y="46"/>
                    </a:moveTo>
                    <a:lnTo>
                      <a:pt x="116" y="46"/>
                    </a:lnTo>
                    <a:lnTo>
                      <a:pt x="112" y="44"/>
                    </a:lnTo>
                    <a:lnTo>
                      <a:pt x="110" y="42"/>
                    </a:lnTo>
                    <a:lnTo>
                      <a:pt x="108" y="40"/>
                    </a:lnTo>
                    <a:lnTo>
                      <a:pt x="108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12" y="32"/>
                    </a:lnTo>
                    <a:lnTo>
                      <a:pt x="114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32"/>
                    </a:lnTo>
                    <a:lnTo>
                      <a:pt x="124" y="34"/>
                    </a:lnTo>
                    <a:lnTo>
                      <a:pt x="124" y="36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24" y="42"/>
                    </a:lnTo>
                    <a:lnTo>
                      <a:pt x="122" y="44"/>
                    </a:lnTo>
                    <a:lnTo>
                      <a:pt x="118" y="46"/>
                    </a:lnTo>
                    <a:lnTo>
                      <a:pt x="116" y="46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87313" y="2693988"/>
                <a:ext cx="333375" cy="60325"/>
              </a:xfrm>
              <a:custGeom>
                <a:avLst/>
                <a:gdLst>
                  <a:gd name="T0" fmla="*/ 66 w 210"/>
                  <a:gd name="T1" fmla="*/ 22 h 38"/>
                  <a:gd name="T2" fmla="*/ 42 w 210"/>
                  <a:gd name="T3" fmla="*/ 18 h 38"/>
                  <a:gd name="T4" fmla="*/ 20 w 210"/>
                  <a:gd name="T5" fmla="*/ 12 h 38"/>
                  <a:gd name="T6" fmla="*/ 20 w 210"/>
                  <a:gd name="T7" fmla="*/ 10 h 38"/>
                  <a:gd name="T8" fmla="*/ 20 w 210"/>
                  <a:gd name="T9" fmla="*/ 10 h 38"/>
                  <a:gd name="T10" fmla="*/ 10 w 210"/>
                  <a:gd name="T11" fmla="*/ 8 h 38"/>
                  <a:gd name="T12" fmla="*/ 10 w 210"/>
                  <a:gd name="T13" fmla="*/ 6 h 38"/>
                  <a:gd name="T14" fmla="*/ 2 w 210"/>
                  <a:gd name="T15" fmla="*/ 4 h 38"/>
                  <a:gd name="T16" fmla="*/ 0 w 210"/>
                  <a:gd name="T17" fmla="*/ 18 h 38"/>
                  <a:gd name="T18" fmla="*/ 2 w 210"/>
                  <a:gd name="T19" fmla="*/ 20 h 38"/>
                  <a:gd name="T20" fmla="*/ 10 w 210"/>
                  <a:gd name="T21" fmla="*/ 22 h 38"/>
                  <a:gd name="T22" fmla="*/ 10 w 210"/>
                  <a:gd name="T23" fmla="*/ 22 h 38"/>
                  <a:gd name="T24" fmla="*/ 20 w 210"/>
                  <a:gd name="T25" fmla="*/ 26 h 38"/>
                  <a:gd name="T26" fmla="*/ 30 w 210"/>
                  <a:gd name="T27" fmla="*/ 30 h 38"/>
                  <a:gd name="T28" fmla="*/ 54 w 210"/>
                  <a:gd name="T29" fmla="*/ 36 h 38"/>
                  <a:gd name="T30" fmla="*/ 66 w 210"/>
                  <a:gd name="T31" fmla="*/ 38 h 38"/>
                  <a:gd name="T32" fmla="*/ 90 w 210"/>
                  <a:gd name="T33" fmla="*/ 34 h 38"/>
                  <a:gd name="T34" fmla="*/ 112 w 210"/>
                  <a:gd name="T35" fmla="*/ 26 h 38"/>
                  <a:gd name="T36" fmla="*/ 144 w 210"/>
                  <a:gd name="T37" fmla="*/ 16 h 38"/>
                  <a:gd name="T38" fmla="*/ 156 w 210"/>
                  <a:gd name="T39" fmla="*/ 14 h 38"/>
                  <a:gd name="T40" fmla="*/ 180 w 210"/>
                  <a:gd name="T41" fmla="*/ 18 h 38"/>
                  <a:gd name="T42" fmla="*/ 202 w 210"/>
                  <a:gd name="T43" fmla="*/ 26 h 38"/>
                  <a:gd name="T44" fmla="*/ 206 w 210"/>
                  <a:gd name="T45" fmla="*/ 26 h 38"/>
                  <a:gd name="T46" fmla="*/ 210 w 210"/>
                  <a:gd name="T47" fmla="*/ 22 h 38"/>
                  <a:gd name="T48" fmla="*/ 210 w 210"/>
                  <a:gd name="T49" fmla="*/ 18 h 38"/>
                  <a:gd name="T50" fmla="*/ 202 w 210"/>
                  <a:gd name="T51" fmla="*/ 10 h 38"/>
                  <a:gd name="T52" fmla="*/ 192 w 210"/>
                  <a:gd name="T53" fmla="*/ 6 h 38"/>
                  <a:gd name="T54" fmla="*/ 168 w 210"/>
                  <a:gd name="T55" fmla="*/ 0 h 38"/>
                  <a:gd name="T56" fmla="*/ 156 w 210"/>
                  <a:gd name="T57" fmla="*/ 0 h 38"/>
                  <a:gd name="T58" fmla="*/ 132 w 210"/>
                  <a:gd name="T59" fmla="*/ 4 h 38"/>
                  <a:gd name="T60" fmla="*/ 112 w 210"/>
                  <a:gd name="T61" fmla="*/ 12 h 38"/>
                  <a:gd name="T62" fmla="*/ 90 w 210"/>
                  <a:gd name="T63" fmla="*/ 18 h 38"/>
                  <a:gd name="T64" fmla="*/ 66 w 210"/>
                  <a:gd name="T65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38">
                    <a:moveTo>
                      <a:pt x="66" y="22"/>
                    </a:moveTo>
                    <a:lnTo>
                      <a:pt x="66" y="22"/>
                    </a:lnTo>
                    <a:lnTo>
                      <a:pt x="54" y="22"/>
                    </a:lnTo>
                    <a:lnTo>
                      <a:pt x="42" y="18"/>
                    </a:lnTo>
                    <a:lnTo>
                      <a:pt x="30" y="16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30" y="30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8" y="36"/>
                    </a:lnTo>
                    <a:lnTo>
                      <a:pt x="90" y="34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32" y="18"/>
                    </a:lnTo>
                    <a:lnTo>
                      <a:pt x="144" y="16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68" y="16"/>
                    </a:lnTo>
                    <a:lnTo>
                      <a:pt x="180" y="18"/>
                    </a:lnTo>
                    <a:lnTo>
                      <a:pt x="192" y="22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6" y="26"/>
                    </a:lnTo>
                    <a:lnTo>
                      <a:pt x="208" y="26"/>
                    </a:lnTo>
                    <a:lnTo>
                      <a:pt x="210" y="22"/>
                    </a:lnTo>
                    <a:lnTo>
                      <a:pt x="210" y="22"/>
                    </a:lnTo>
                    <a:lnTo>
                      <a:pt x="210" y="18"/>
                    </a:lnTo>
                    <a:lnTo>
                      <a:pt x="208" y="14"/>
                    </a:lnTo>
                    <a:lnTo>
                      <a:pt x="202" y="10"/>
                    </a:lnTo>
                    <a:lnTo>
                      <a:pt x="202" y="10"/>
                    </a:lnTo>
                    <a:lnTo>
                      <a:pt x="192" y="6"/>
                    </a:lnTo>
                    <a:lnTo>
                      <a:pt x="180" y="4"/>
                    </a:lnTo>
                    <a:lnTo>
                      <a:pt x="168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0"/>
                    </a:lnTo>
                    <a:lnTo>
                      <a:pt x="132" y="4"/>
                    </a:lnTo>
                    <a:lnTo>
                      <a:pt x="112" y="12"/>
                    </a:lnTo>
                    <a:lnTo>
                      <a:pt x="112" y="12"/>
                    </a:lnTo>
                    <a:lnTo>
                      <a:pt x="102" y="16"/>
                    </a:lnTo>
                    <a:lnTo>
                      <a:pt x="90" y="18"/>
                    </a:lnTo>
                    <a:lnTo>
                      <a:pt x="78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30"/>
              <p:cNvSpPr>
                <a:spLocks/>
              </p:cNvSpPr>
              <p:nvPr/>
            </p:nvSpPr>
            <p:spPr bwMode="auto">
              <a:xfrm>
                <a:off x="-328613" y="2693988"/>
                <a:ext cx="327025" cy="60325"/>
              </a:xfrm>
              <a:custGeom>
                <a:avLst/>
                <a:gdLst>
                  <a:gd name="T0" fmla="*/ 200 w 206"/>
                  <a:gd name="T1" fmla="*/ 8 h 38"/>
                  <a:gd name="T2" fmla="*/ 200 w 206"/>
                  <a:gd name="T3" fmla="*/ 8 h 38"/>
                  <a:gd name="T4" fmla="*/ 192 w 206"/>
                  <a:gd name="T5" fmla="*/ 10 h 38"/>
                  <a:gd name="T6" fmla="*/ 192 w 206"/>
                  <a:gd name="T7" fmla="*/ 10 h 38"/>
                  <a:gd name="T8" fmla="*/ 192 w 206"/>
                  <a:gd name="T9" fmla="*/ 10 h 38"/>
                  <a:gd name="T10" fmla="*/ 190 w 206"/>
                  <a:gd name="T11" fmla="*/ 12 h 38"/>
                  <a:gd name="T12" fmla="*/ 190 w 206"/>
                  <a:gd name="T13" fmla="*/ 12 h 38"/>
                  <a:gd name="T14" fmla="*/ 182 w 206"/>
                  <a:gd name="T15" fmla="*/ 16 h 38"/>
                  <a:gd name="T16" fmla="*/ 170 w 206"/>
                  <a:gd name="T17" fmla="*/ 18 h 38"/>
                  <a:gd name="T18" fmla="*/ 158 w 206"/>
                  <a:gd name="T19" fmla="*/ 22 h 38"/>
                  <a:gd name="T20" fmla="*/ 146 w 206"/>
                  <a:gd name="T21" fmla="*/ 22 h 38"/>
                  <a:gd name="T22" fmla="*/ 146 w 206"/>
                  <a:gd name="T23" fmla="*/ 22 h 38"/>
                  <a:gd name="T24" fmla="*/ 134 w 206"/>
                  <a:gd name="T25" fmla="*/ 22 h 38"/>
                  <a:gd name="T26" fmla="*/ 122 w 206"/>
                  <a:gd name="T27" fmla="*/ 18 h 38"/>
                  <a:gd name="T28" fmla="*/ 100 w 206"/>
                  <a:gd name="T29" fmla="*/ 12 h 38"/>
                  <a:gd name="T30" fmla="*/ 100 w 206"/>
                  <a:gd name="T31" fmla="*/ 12 h 38"/>
                  <a:gd name="T32" fmla="*/ 78 w 206"/>
                  <a:gd name="T33" fmla="*/ 4 h 38"/>
                  <a:gd name="T34" fmla="*/ 66 w 206"/>
                  <a:gd name="T35" fmla="*/ 0 h 38"/>
                  <a:gd name="T36" fmla="*/ 54 w 206"/>
                  <a:gd name="T37" fmla="*/ 0 h 38"/>
                  <a:gd name="T38" fmla="*/ 54 w 206"/>
                  <a:gd name="T39" fmla="*/ 0 h 38"/>
                  <a:gd name="T40" fmla="*/ 42 w 206"/>
                  <a:gd name="T41" fmla="*/ 0 h 38"/>
                  <a:gd name="T42" fmla="*/ 30 w 206"/>
                  <a:gd name="T43" fmla="*/ 4 h 38"/>
                  <a:gd name="T44" fmla="*/ 20 w 206"/>
                  <a:gd name="T45" fmla="*/ 6 h 38"/>
                  <a:gd name="T46" fmla="*/ 10 w 206"/>
                  <a:gd name="T47" fmla="*/ 10 h 38"/>
                  <a:gd name="T48" fmla="*/ 10 w 206"/>
                  <a:gd name="T49" fmla="*/ 10 h 38"/>
                  <a:gd name="T50" fmla="*/ 4 w 206"/>
                  <a:gd name="T51" fmla="*/ 14 h 38"/>
                  <a:gd name="T52" fmla="*/ 0 w 206"/>
                  <a:gd name="T53" fmla="*/ 18 h 38"/>
                  <a:gd name="T54" fmla="*/ 0 w 206"/>
                  <a:gd name="T55" fmla="*/ 22 h 38"/>
                  <a:gd name="T56" fmla="*/ 0 w 206"/>
                  <a:gd name="T57" fmla="*/ 22 h 38"/>
                  <a:gd name="T58" fmla="*/ 2 w 206"/>
                  <a:gd name="T59" fmla="*/ 26 h 38"/>
                  <a:gd name="T60" fmla="*/ 6 w 206"/>
                  <a:gd name="T61" fmla="*/ 28 h 38"/>
                  <a:gd name="T62" fmla="*/ 10 w 206"/>
                  <a:gd name="T63" fmla="*/ 26 h 38"/>
                  <a:gd name="T64" fmla="*/ 10 w 206"/>
                  <a:gd name="T65" fmla="*/ 26 h 38"/>
                  <a:gd name="T66" fmla="*/ 20 w 206"/>
                  <a:gd name="T67" fmla="*/ 22 h 38"/>
                  <a:gd name="T68" fmla="*/ 30 w 206"/>
                  <a:gd name="T69" fmla="*/ 18 h 38"/>
                  <a:gd name="T70" fmla="*/ 42 w 206"/>
                  <a:gd name="T71" fmla="*/ 16 h 38"/>
                  <a:gd name="T72" fmla="*/ 54 w 206"/>
                  <a:gd name="T73" fmla="*/ 14 h 38"/>
                  <a:gd name="T74" fmla="*/ 54 w 206"/>
                  <a:gd name="T75" fmla="*/ 14 h 38"/>
                  <a:gd name="T76" fmla="*/ 66 w 206"/>
                  <a:gd name="T77" fmla="*/ 16 h 38"/>
                  <a:gd name="T78" fmla="*/ 78 w 206"/>
                  <a:gd name="T79" fmla="*/ 18 h 38"/>
                  <a:gd name="T80" fmla="*/ 100 w 206"/>
                  <a:gd name="T81" fmla="*/ 26 h 38"/>
                  <a:gd name="T82" fmla="*/ 100 w 206"/>
                  <a:gd name="T83" fmla="*/ 26 h 38"/>
                  <a:gd name="T84" fmla="*/ 110 w 206"/>
                  <a:gd name="T85" fmla="*/ 30 h 38"/>
                  <a:gd name="T86" fmla="*/ 122 w 206"/>
                  <a:gd name="T87" fmla="*/ 34 h 38"/>
                  <a:gd name="T88" fmla="*/ 134 w 206"/>
                  <a:gd name="T89" fmla="*/ 36 h 38"/>
                  <a:gd name="T90" fmla="*/ 146 w 206"/>
                  <a:gd name="T91" fmla="*/ 38 h 38"/>
                  <a:gd name="T92" fmla="*/ 146 w 206"/>
                  <a:gd name="T93" fmla="*/ 38 h 38"/>
                  <a:gd name="T94" fmla="*/ 158 w 206"/>
                  <a:gd name="T95" fmla="*/ 36 h 38"/>
                  <a:gd name="T96" fmla="*/ 170 w 206"/>
                  <a:gd name="T97" fmla="*/ 34 h 38"/>
                  <a:gd name="T98" fmla="*/ 182 w 206"/>
                  <a:gd name="T99" fmla="*/ 30 h 38"/>
                  <a:gd name="T100" fmla="*/ 190 w 206"/>
                  <a:gd name="T101" fmla="*/ 26 h 38"/>
                  <a:gd name="T102" fmla="*/ 190 w 206"/>
                  <a:gd name="T103" fmla="*/ 26 h 38"/>
                  <a:gd name="T104" fmla="*/ 200 w 206"/>
                  <a:gd name="T105" fmla="*/ 22 h 38"/>
                  <a:gd name="T106" fmla="*/ 200 w 206"/>
                  <a:gd name="T107" fmla="*/ 22 h 38"/>
                  <a:gd name="T108" fmla="*/ 200 w 206"/>
                  <a:gd name="T109" fmla="*/ 22 h 38"/>
                  <a:gd name="T110" fmla="*/ 200 w 206"/>
                  <a:gd name="T111" fmla="*/ 22 h 38"/>
                  <a:gd name="T112" fmla="*/ 206 w 206"/>
                  <a:gd name="T113" fmla="*/ 20 h 38"/>
                  <a:gd name="T114" fmla="*/ 206 w 206"/>
                  <a:gd name="T115" fmla="*/ 6 h 38"/>
                  <a:gd name="T116" fmla="*/ 206 w 206"/>
                  <a:gd name="T117" fmla="*/ 6 h 38"/>
                  <a:gd name="T118" fmla="*/ 200 w 206"/>
                  <a:gd name="T119" fmla="*/ 6 h 38"/>
                  <a:gd name="T120" fmla="*/ 200 w 206"/>
                  <a:gd name="T121" fmla="*/ 6 h 38"/>
                  <a:gd name="T122" fmla="*/ 200 w 206"/>
                  <a:gd name="T123" fmla="*/ 8 h 38"/>
                  <a:gd name="T124" fmla="*/ 200 w 206"/>
                  <a:gd name="T125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6" h="38">
                    <a:moveTo>
                      <a:pt x="200" y="8"/>
                    </a:moveTo>
                    <a:lnTo>
                      <a:pt x="200" y="8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2" y="10"/>
                    </a:lnTo>
                    <a:lnTo>
                      <a:pt x="190" y="12"/>
                    </a:lnTo>
                    <a:lnTo>
                      <a:pt x="190" y="12"/>
                    </a:lnTo>
                    <a:lnTo>
                      <a:pt x="182" y="16"/>
                    </a:lnTo>
                    <a:lnTo>
                      <a:pt x="170" y="18"/>
                    </a:lnTo>
                    <a:lnTo>
                      <a:pt x="158" y="22"/>
                    </a:lnTo>
                    <a:lnTo>
                      <a:pt x="146" y="22"/>
                    </a:lnTo>
                    <a:lnTo>
                      <a:pt x="146" y="22"/>
                    </a:lnTo>
                    <a:lnTo>
                      <a:pt x="134" y="22"/>
                    </a:lnTo>
                    <a:lnTo>
                      <a:pt x="122" y="18"/>
                    </a:lnTo>
                    <a:lnTo>
                      <a:pt x="100" y="12"/>
                    </a:lnTo>
                    <a:lnTo>
                      <a:pt x="100" y="12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20" y="22"/>
                    </a:lnTo>
                    <a:lnTo>
                      <a:pt x="30" y="18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66" y="16"/>
                    </a:lnTo>
                    <a:lnTo>
                      <a:pt x="78" y="18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10" y="30"/>
                    </a:lnTo>
                    <a:lnTo>
                      <a:pt x="122" y="34"/>
                    </a:lnTo>
                    <a:lnTo>
                      <a:pt x="134" y="36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58" y="36"/>
                    </a:lnTo>
                    <a:lnTo>
                      <a:pt x="170" y="34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0" y="22"/>
                    </a:lnTo>
                    <a:lnTo>
                      <a:pt x="206" y="20"/>
                    </a:lnTo>
                    <a:lnTo>
                      <a:pt x="206" y="6"/>
                    </a:lnTo>
                    <a:lnTo>
                      <a:pt x="206" y="6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00" y="8"/>
                    </a:lnTo>
                    <a:lnTo>
                      <a:pt x="200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9" name="Rectangle 68"/>
            <p:cNvSpPr/>
            <p:nvPr/>
          </p:nvSpPr>
          <p:spPr>
            <a:xfrm>
              <a:off x="4712650" y="1669494"/>
              <a:ext cx="1805737" cy="291199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45873" y="726480"/>
            <a:ext cx="1840092" cy="6131521"/>
            <a:chOff x="4573781" y="726480"/>
            <a:chExt cx="1840092" cy="6131521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6413873" y="72648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4573782" y="726481"/>
              <a:ext cx="1828800" cy="6131520"/>
            </a:xfrm>
            <a:prstGeom prst="rect">
              <a:avLst/>
            </a:prstGeom>
            <a:solidFill>
              <a:schemeClr val="accent4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3782" y="4603637"/>
              <a:ext cx="1828800" cy="2254364"/>
            </a:xfrm>
            <a:prstGeom prst="rect">
              <a:avLst/>
            </a:prstGeom>
            <a:solidFill>
              <a:schemeClr val="accent4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r>
                <a:rPr lang="en-US" sz="1600" b="1" dirty="0" smtClean="0"/>
                <a:t>Colony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Census count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3781" y="1669495"/>
              <a:ext cx="1828801" cy="2911989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4584133" y="72648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33"/>
            <p:cNvGrpSpPr>
              <a:grpSpLocks noChangeAspect="1"/>
            </p:cNvGrpSpPr>
            <p:nvPr/>
          </p:nvGrpSpPr>
          <p:grpSpPr bwMode="auto">
            <a:xfrm>
              <a:off x="5170682" y="929406"/>
              <a:ext cx="592065" cy="459908"/>
              <a:chOff x="388" y="2016"/>
              <a:chExt cx="448" cy="348"/>
            </a:xfrm>
          </p:grpSpPr>
          <p:sp>
            <p:nvSpPr>
              <p:cNvPr id="48" name="AutoShape 32"/>
              <p:cNvSpPr>
                <a:spLocks noChangeAspect="1" noChangeArrowheads="1" noTextEdit="1"/>
              </p:cNvSpPr>
              <p:nvPr/>
            </p:nvSpPr>
            <p:spPr bwMode="auto">
              <a:xfrm>
                <a:off x="388" y="2016"/>
                <a:ext cx="448" cy="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34"/>
              <p:cNvSpPr>
                <a:spLocks/>
              </p:cNvSpPr>
              <p:nvPr/>
            </p:nvSpPr>
            <p:spPr bwMode="auto">
              <a:xfrm>
                <a:off x="388" y="2202"/>
                <a:ext cx="448" cy="162"/>
              </a:xfrm>
              <a:custGeom>
                <a:avLst/>
                <a:gdLst>
                  <a:gd name="T0" fmla="*/ 438 w 448"/>
                  <a:gd name="T1" fmla="*/ 70 h 162"/>
                  <a:gd name="T2" fmla="*/ 446 w 448"/>
                  <a:gd name="T3" fmla="*/ 64 h 162"/>
                  <a:gd name="T4" fmla="*/ 446 w 448"/>
                  <a:gd name="T5" fmla="*/ 54 h 162"/>
                  <a:gd name="T6" fmla="*/ 434 w 448"/>
                  <a:gd name="T7" fmla="*/ 42 h 162"/>
                  <a:gd name="T8" fmla="*/ 442 w 448"/>
                  <a:gd name="T9" fmla="*/ 30 h 162"/>
                  <a:gd name="T10" fmla="*/ 416 w 448"/>
                  <a:gd name="T11" fmla="*/ 26 h 162"/>
                  <a:gd name="T12" fmla="*/ 406 w 448"/>
                  <a:gd name="T13" fmla="*/ 20 h 162"/>
                  <a:gd name="T14" fmla="*/ 388 w 448"/>
                  <a:gd name="T15" fmla="*/ 20 h 162"/>
                  <a:gd name="T16" fmla="*/ 378 w 448"/>
                  <a:gd name="T17" fmla="*/ 14 h 162"/>
                  <a:gd name="T18" fmla="*/ 358 w 448"/>
                  <a:gd name="T19" fmla="*/ 12 h 162"/>
                  <a:gd name="T20" fmla="*/ 348 w 448"/>
                  <a:gd name="T21" fmla="*/ 6 h 162"/>
                  <a:gd name="T22" fmla="*/ 326 w 448"/>
                  <a:gd name="T23" fmla="*/ 20 h 162"/>
                  <a:gd name="T24" fmla="*/ 262 w 448"/>
                  <a:gd name="T25" fmla="*/ 30 h 162"/>
                  <a:gd name="T26" fmla="*/ 256 w 448"/>
                  <a:gd name="T27" fmla="*/ 20 h 162"/>
                  <a:gd name="T28" fmla="*/ 242 w 448"/>
                  <a:gd name="T29" fmla="*/ 26 h 162"/>
                  <a:gd name="T30" fmla="*/ 232 w 448"/>
                  <a:gd name="T31" fmla="*/ 24 h 162"/>
                  <a:gd name="T32" fmla="*/ 192 w 448"/>
                  <a:gd name="T33" fmla="*/ 14 h 162"/>
                  <a:gd name="T34" fmla="*/ 184 w 448"/>
                  <a:gd name="T35" fmla="*/ 22 h 162"/>
                  <a:gd name="T36" fmla="*/ 166 w 448"/>
                  <a:gd name="T37" fmla="*/ 28 h 162"/>
                  <a:gd name="T38" fmla="*/ 132 w 448"/>
                  <a:gd name="T39" fmla="*/ 2 h 162"/>
                  <a:gd name="T40" fmla="*/ 124 w 448"/>
                  <a:gd name="T41" fmla="*/ 16 h 162"/>
                  <a:gd name="T42" fmla="*/ 112 w 448"/>
                  <a:gd name="T43" fmla="*/ 16 h 162"/>
                  <a:gd name="T44" fmla="*/ 82 w 448"/>
                  <a:gd name="T45" fmla="*/ 10 h 162"/>
                  <a:gd name="T46" fmla="*/ 70 w 448"/>
                  <a:gd name="T47" fmla="*/ 16 h 162"/>
                  <a:gd name="T48" fmla="*/ 62 w 448"/>
                  <a:gd name="T49" fmla="*/ 8 h 162"/>
                  <a:gd name="T50" fmla="*/ 50 w 448"/>
                  <a:gd name="T51" fmla="*/ 4 h 162"/>
                  <a:gd name="T52" fmla="*/ 40 w 448"/>
                  <a:gd name="T53" fmla="*/ 16 h 162"/>
                  <a:gd name="T54" fmla="*/ 38 w 448"/>
                  <a:gd name="T55" fmla="*/ 30 h 162"/>
                  <a:gd name="T56" fmla="*/ 26 w 448"/>
                  <a:gd name="T57" fmla="*/ 36 h 162"/>
                  <a:gd name="T58" fmla="*/ 14 w 448"/>
                  <a:gd name="T59" fmla="*/ 40 h 162"/>
                  <a:gd name="T60" fmla="*/ 0 w 448"/>
                  <a:gd name="T61" fmla="*/ 52 h 162"/>
                  <a:gd name="T62" fmla="*/ 20 w 448"/>
                  <a:gd name="T63" fmla="*/ 56 h 162"/>
                  <a:gd name="T64" fmla="*/ 6 w 448"/>
                  <a:gd name="T65" fmla="*/ 70 h 162"/>
                  <a:gd name="T66" fmla="*/ 20 w 448"/>
                  <a:gd name="T67" fmla="*/ 86 h 162"/>
                  <a:gd name="T68" fmla="*/ 8 w 448"/>
                  <a:gd name="T69" fmla="*/ 100 h 162"/>
                  <a:gd name="T70" fmla="*/ 28 w 448"/>
                  <a:gd name="T71" fmla="*/ 102 h 162"/>
                  <a:gd name="T72" fmla="*/ 34 w 448"/>
                  <a:gd name="T73" fmla="*/ 122 h 162"/>
                  <a:gd name="T74" fmla="*/ 60 w 448"/>
                  <a:gd name="T75" fmla="*/ 130 h 162"/>
                  <a:gd name="T76" fmla="*/ 52 w 448"/>
                  <a:gd name="T77" fmla="*/ 136 h 162"/>
                  <a:gd name="T78" fmla="*/ 78 w 448"/>
                  <a:gd name="T79" fmla="*/ 150 h 162"/>
                  <a:gd name="T80" fmla="*/ 116 w 448"/>
                  <a:gd name="T81" fmla="*/ 152 h 162"/>
                  <a:gd name="T82" fmla="*/ 228 w 448"/>
                  <a:gd name="T83" fmla="*/ 162 h 162"/>
                  <a:gd name="T84" fmla="*/ 356 w 448"/>
                  <a:gd name="T85" fmla="*/ 148 h 162"/>
                  <a:gd name="T86" fmla="*/ 378 w 448"/>
                  <a:gd name="T87" fmla="*/ 150 h 162"/>
                  <a:gd name="T88" fmla="*/ 396 w 448"/>
                  <a:gd name="T89" fmla="*/ 144 h 162"/>
                  <a:gd name="T90" fmla="*/ 392 w 448"/>
                  <a:gd name="T91" fmla="*/ 132 h 162"/>
                  <a:gd name="T92" fmla="*/ 418 w 448"/>
                  <a:gd name="T93" fmla="*/ 130 h 162"/>
                  <a:gd name="T94" fmla="*/ 420 w 448"/>
                  <a:gd name="T95" fmla="*/ 114 h 162"/>
                  <a:gd name="T96" fmla="*/ 436 w 448"/>
                  <a:gd name="T97" fmla="*/ 108 h 162"/>
                  <a:gd name="T98" fmla="*/ 444 w 448"/>
                  <a:gd name="T99" fmla="*/ 94 h 162"/>
                  <a:gd name="T100" fmla="*/ 438 w 448"/>
                  <a:gd name="T101" fmla="*/ 8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8" h="162">
                    <a:moveTo>
                      <a:pt x="438" y="82"/>
                    </a:moveTo>
                    <a:lnTo>
                      <a:pt x="436" y="82"/>
                    </a:lnTo>
                    <a:lnTo>
                      <a:pt x="436" y="82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70"/>
                    </a:lnTo>
                    <a:lnTo>
                      <a:pt x="438" y="68"/>
                    </a:lnTo>
                    <a:lnTo>
                      <a:pt x="438" y="68"/>
                    </a:lnTo>
                    <a:lnTo>
                      <a:pt x="442" y="68"/>
                    </a:lnTo>
                    <a:lnTo>
                      <a:pt x="446" y="64"/>
                    </a:lnTo>
                    <a:lnTo>
                      <a:pt x="446" y="64"/>
                    </a:lnTo>
                    <a:lnTo>
                      <a:pt x="444" y="60"/>
                    </a:lnTo>
                    <a:lnTo>
                      <a:pt x="442" y="56"/>
                    </a:lnTo>
                    <a:lnTo>
                      <a:pt x="442" y="56"/>
                    </a:lnTo>
                    <a:lnTo>
                      <a:pt x="446" y="54"/>
                    </a:lnTo>
                    <a:lnTo>
                      <a:pt x="448" y="50"/>
                    </a:lnTo>
                    <a:lnTo>
                      <a:pt x="448" y="50"/>
                    </a:lnTo>
                    <a:lnTo>
                      <a:pt x="448" y="46"/>
                    </a:lnTo>
                    <a:lnTo>
                      <a:pt x="444" y="44"/>
                    </a:lnTo>
                    <a:lnTo>
                      <a:pt x="434" y="42"/>
                    </a:lnTo>
                    <a:lnTo>
                      <a:pt x="440" y="38"/>
                    </a:lnTo>
                    <a:lnTo>
                      <a:pt x="440" y="38"/>
                    </a:lnTo>
                    <a:lnTo>
                      <a:pt x="444" y="34"/>
                    </a:lnTo>
                    <a:lnTo>
                      <a:pt x="442" y="30"/>
                    </a:lnTo>
                    <a:lnTo>
                      <a:pt x="442" y="30"/>
                    </a:lnTo>
                    <a:lnTo>
                      <a:pt x="440" y="26"/>
                    </a:lnTo>
                    <a:lnTo>
                      <a:pt x="434" y="26"/>
                    </a:lnTo>
                    <a:lnTo>
                      <a:pt x="424" y="32"/>
                    </a:lnTo>
                    <a:lnTo>
                      <a:pt x="424" y="32"/>
                    </a:lnTo>
                    <a:lnTo>
                      <a:pt x="416" y="26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4"/>
                    </a:lnTo>
                    <a:lnTo>
                      <a:pt x="406" y="20"/>
                    </a:lnTo>
                    <a:lnTo>
                      <a:pt x="406" y="16"/>
                    </a:lnTo>
                    <a:lnTo>
                      <a:pt x="406" y="16"/>
                    </a:lnTo>
                    <a:lnTo>
                      <a:pt x="402" y="12"/>
                    </a:lnTo>
                    <a:lnTo>
                      <a:pt x="398" y="14"/>
                    </a:lnTo>
                    <a:lnTo>
                      <a:pt x="388" y="20"/>
                    </a:lnTo>
                    <a:lnTo>
                      <a:pt x="388" y="20"/>
                    </a:lnTo>
                    <a:lnTo>
                      <a:pt x="386" y="18"/>
                    </a:lnTo>
                    <a:lnTo>
                      <a:pt x="386" y="18"/>
                    </a:lnTo>
                    <a:lnTo>
                      <a:pt x="382" y="14"/>
                    </a:lnTo>
                    <a:lnTo>
                      <a:pt x="378" y="14"/>
                    </a:lnTo>
                    <a:lnTo>
                      <a:pt x="366" y="22"/>
                    </a:lnTo>
                    <a:lnTo>
                      <a:pt x="366" y="22"/>
                    </a:lnTo>
                    <a:lnTo>
                      <a:pt x="352" y="22"/>
                    </a:lnTo>
                    <a:lnTo>
                      <a:pt x="358" y="12"/>
                    </a:lnTo>
                    <a:lnTo>
                      <a:pt x="358" y="12"/>
                    </a:lnTo>
                    <a:lnTo>
                      <a:pt x="360" y="8"/>
                    </a:lnTo>
                    <a:lnTo>
                      <a:pt x="358" y="4"/>
                    </a:lnTo>
                    <a:lnTo>
                      <a:pt x="358" y="4"/>
                    </a:lnTo>
                    <a:lnTo>
                      <a:pt x="352" y="2"/>
                    </a:lnTo>
                    <a:lnTo>
                      <a:pt x="348" y="6"/>
                    </a:lnTo>
                    <a:lnTo>
                      <a:pt x="338" y="18"/>
                    </a:lnTo>
                    <a:lnTo>
                      <a:pt x="334" y="16"/>
                    </a:lnTo>
                    <a:lnTo>
                      <a:pt x="334" y="16"/>
                    </a:lnTo>
                    <a:lnTo>
                      <a:pt x="328" y="16"/>
                    </a:lnTo>
                    <a:lnTo>
                      <a:pt x="326" y="20"/>
                    </a:lnTo>
                    <a:lnTo>
                      <a:pt x="326" y="20"/>
                    </a:lnTo>
                    <a:lnTo>
                      <a:pt x="326" y="26"/>
                    </a:lnTo>
                    <a:lnTo>
                      <a:pt x="326" y="26"/>
                    </a:lnTo>
                    <a:lnTo>
                      <a:pt x="296" y="28"/>
                    </a:lnTo>
                    <a:lnTo>
                      <a:pt x="262" y="30"/>
                    </a:lnTo>
                    <a:lnTo>
                      <a:pt x="262" y="30"/>
                    </a:lnTo>
                    <a:lnTo>
                      <a:pt x="262" y="24"/>
                    </a:lnTo>
                    <a:lnTo>
                      <a:pt x="262" y="24"/>
                    </a:lnTo>
                    <a:lnTo>
                      <a:pt x="258" y="22"/>
                    </a:lnTo>
                    <a:lnTo>
                      <a:pt x="256" y="20"/>
                    </a:lnTo>
                    <a:lnTo>
                      <a:pt x="256" y="20"/>
                    </a:lnTo>
                    <a:lnTo>
                      <a:pt x="252" y="22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42" y="26"/>
                    </a:lnTo>
                    <a:lnTo>
                      <a:pt x="242" y="26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6" y="22"/>
                    </a:lnTo>
                    <a:lnTo>
                      <a:pt x="232" y="24"/>
                    </a:lnTo>
                    <a:lnTo>
                      <a:pt x="224" y="30"/>
                    </a:lnTo>
                    <a:lnTo>
                      <a:pt x="218" y="30"/>
                    </a:lnTo>
                    <a:lnTo>
                      <a:pt x="194" y="16"/>
                    </a:lnTo>
                    <a:lnTo>
                      <a:pt x="194" y="16"/>
                    </a:lnTo>
                    <a:lnTo>
                      <a:pt x="192" y="14"/>
                    </a:lnTo>
                    <a:lnTo>
                      <a:pt x="192" y="14"/>
                    </a:lnTo>
                    <a:lnTo>
                      <a:pt x="188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4" y="22"/>
                    </a:lnTo>
                    <a:lnTo>
                      <a:pt x="188" y="26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66" y="28"/>
                    </a:lnTo>
                    <a:lnTo>
                      <a:pt x="144" y="26"/>
                    </a:lnTo>
                    <a:lnTo>
                      <a:pt x="142" y="26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2" y="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4" y="4"/>
                    </a:lnTo>
                    <a:lnTo>
                      <a:pt x="122" y="8"/>
                    </a:lnTo>
                    <a:lnTo>
                      <a:pt x="124" y="16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116" y="12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14" y="24"/>
                    </a:lnTo>
                    <a:lnTo>
                      <a:pt x="114" y="24"/>
                    </a:lnTo>
                    <a:lnTo>
                      <a:pt x="94" y="22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6" y="8"/>
                    </a:lnTo>
                    <a:lnTo>
                      <a:pt x="72" y="10"/>
                    </a:lnTo>
                    <a:lnTo>
                      <a:pt x="72" y="10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4" y="22"/>
                    </a:lnTo>
                    <a:lnTo>
                      <a:pt x="74" y="22"/>
                    </a:lnTo>
                    <a:lnTo>
                      <a:pt x="62" y="22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60" y="4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8"/>
                    </a:lnTo>
                    <a:lnTo>
                      <a:pt x="48" y="22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40" y="16"/>
                    </a:lnTo>
                    <a:lnTo>
                      <a:pt x="36" y="18"/>
                    </a:lnTo>
                    <a:lnTo>
                      <a:pt x="36" y="18"/>
                    </a:lnTo>
                    <a:lnTo>
                      <a:pt x="34" y="24"/>
                    </a:lnTo>
                    <a:lnTo>
                      <a:pt x="36" y="28"/>
                    </a:lnTo>
                    <a:lnTo>
                      <a:pt x="38" y="30"/>
                    </a:lnTo>
                    <a:lnTo>
                      <a:pt x="38" y="30"/>
                    </a:lnTo>
                    <a:lnTo>
                      <a:pt x="32" y="34"/>
                    </a:lnTo>
                    <a:lnTo>
                      <a:pt x="28" y="40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4" y="42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2" y="48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4" y="56"/>
                    </a:lnTo>
                    <a:lnTo>
                      <a:pt x="8" y="58"/>
                    </a:lnTo>
                    <a:lnTo>
                      <a:pt x="18" y="56"/>
                    </a:lnTo>
                    <a:lnTo>
                      <a:pt x="20" y="56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6" y="66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10" y="74"/>
                    </a:lnTo>
                    <a:lnTo>
                      <a:pt x="16" y="74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20" y="86"/>
                    </a:lnTo>
                    <a:lnTo>
                      <a:pt x="10" y="90"/>
                    </a:lnTo>
                    <a:lnTo>
                      <a:pt x="10" y="90"/>
                    </a:lnTo>
                    <a:lnTo>
                      <a:pt x="6" y="94"/>
                    </a:lnTo>
                    <a:lnTo>
                      <a:pt x="8" y="100"/>
                    </a:lnTo>
                    <a:lnTo>
                      <a:pt x="8" y="100"/>
                    </a:lnTo>
                    <a:lnTo>
                      <a:pt x="10" y="102"/>
                    </a:lnTo>
                    <a:lnTo>
                      <a:pt x="16" y="102"/>
                    </a:lnTo>
                    <a:lnTo>
                      <a:pt x="26" y="98"/>
                    </a:lnTo>
                    <a:lnTo>
                      <a:pt x="26" y="98"/>
                    </a:lnTo>
                    <a:lnTo>
                      <a:pt x="28" y="102"/>
                    </a:lnTo>
                    <a:lnTo>
                      <a:pt x="28" y="114"/>
                    </a:lnTo>
                    <a:lnTo>
                      <a:pt x="28" y="114"/>
                    </a:lnTo>
                    <a:lnTo>
                      <a:pt x="30" y="120"/>
                    </a:lnTo>
                    <a:lnTo>
                      <a:pt x="34" y="122"/>
                    </a:lnTo>
                    <a:lnTo>
                      <a:pt x="34" y="122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6"/>
                    </a:lnTo>
                    <a:lnTo>
                      <a:pt x="50" y="124"/>
                    </a:lnTo>
                    <a:lnTo>
                      <a:pt x="60" y="130"/>
                    </a:lnTo>
                    <a:lnTo>
                      <a:pt x="58" y="130"/>
                    </a:lnTo>
                    <a:lnTo>
                      <a:pt x="58" y="130"/>
                    </a:lnTo>
                    <a:lnTo>
                      <a:pt x="54" y="132"/>
                    </a:lnTo>
                    <a:lnTo>
                      <a:pt x="52" y="136"/>
                    </a:lnTo>
                    <a:lnTo>
                      <a:pt x="52" y="136"/>
                    </a:lnTo>
                    <a:lnTo>
                      <a:pt x="54" y="140"/>
                    </a:lnTo>
                    <a:lnTo>
                      <a:pt x="58" y="144"/>
                    </a:lnTo>
                    <a:lnTo>
                      <a:pt x="78" y="146"/>
                    </a:lnTo>
                    <a:lnTo>
                      <a:pt x="78" y="146"/>
                    </a:lnTo>
                    <a:lnTo>
                      <a:pt x="78" y="150"/>
                    </a:lnTo>
                    <a:lnTo>
                      <a:pt x="78" y="150"/>
                    </a:lnTo>
                    <a:lnTo>
                      <a:pt x="80" y="154"/>
                    </a:lnTo>
                    <a:lnTo>
                      <a:pt x="84" y="156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40" y="156"/>
                    </a:lnTo>
                    <a:lnTo>
                      <a:pt x="166" y="160"/>
                    </a:lnTo>
                    <a:lnTo>
                      <a:pt x="196" y="162"/>
                    </a:lnTo>
                    <a:lnTo>
                      <a:pt x="228" y="162"/>
                    </a:lnTo>
                    <a:lnTo>
                      <a:pt x="228" y="162"/>
                    </a:lnTo>
                    <a:lnTo>
                      <a:pt x="266" y="162"/>
                    </a:lnTo>
                    <a:lnTo>
                      <a:pt x="300" y="158"/>
                    </a:lnTo>
                    <a:lnTo>
                      <a:pt x="330" y="154"/>
                    </a:lnTo>
                    <a:lnTo>
                      <a:pt x="356" y="148"/>
                    </a:lnTo>
                    <a:lnTo>
                      <a:pt x="368" y="154"/>
                    </a:lnTo>
                    <a:lnTo>
                      <a:pt x="368" y="154"/>
                    </a:lnTo>
                    <a:lnTo>
                      <a:pt x="374" y="154"/>
                    </a:lnTo>
                    <a:lnTo>
                      <a:pt x="378" y="150"/>
                    </a:lnTo>
                    <a:lnTo>
                      <a:pt x="378" y="150"/>
                    </a:lnTo>
                    <a:lnTo>
                      <a:pt x="378" y="146"/>
                    </a:lnTo>
                    <a:lnTo>
                      <a:pt x="376" y="142"/>
                    </a:lnTo>
                    <a:lnTo>
                      <a:pt x="390" y="146"/>
                    </a:lnTo>
                    <a:lnTo>
                      <a:pt x="390" y="146"/>
                    </a:lnTo>
                    <a:lnTo>
                      <a:pt x="396" y="144"/>
                    </a:lnTo>
                    <a:lnTo>
                      <a:pt x="398" y="140"/>
                    </a:lnTo>
                    <a:lnTo>
                      <a:pt x="398" y="140"/>
                    </a:lnTo>
                    <a:lnTo>
                      <a:pt x="396" y="136"/>
                    </a:lnTo>
                    <a:lnTo>
                      <a:pt x="392" y="132"/>
                    </a:lnTo>
                    <a:lnTo>
                      <a:pt x="392" y="132"/>
                    </a:lnTo>
                    <a:lnTo>
                      <a:pt x="408" y="122"/>
                    </a:lnTo>
                    <a:lnTo>
                      <a:pt x="410" y="128"/>
                    </a:lnTo>
                    <a:lnTo>
                      <a:pt x="410" y="128"/>
                    </a:lnTo>
                    <a:lnTo>
                      <a:pt x="414" y="130"/>
                    </a:lnTo>
                    <a:lnTo>
                      <a:pt x="418" y="130"/>
                    </a:lnTo>
                    <a:lnTo>
                      <a:pt x="418" y="130"/>
                    </a:lnTo>
                    <a:lnTo>
                      <a:pt x="422" y="128"/>
                    </a:lnTo>
                    <a:lnTo>
                      <a:pt x="422" y="122"/>
                    </a:lnTo>
                    <a:lnTo>
                      <a:pt x="420" y="114"/>
                    </a:lnTo>
                    <a:lnTo>
                      <a:pt x="420" y="114"/>
                    </a:lnTo>
                    <a:lnTo>
                      <a:pt x="422" y="110"/>
                    </a:lnTo>
                    <a:lnTo>
                      <a:pt x="428" y="112"/>
                    </a:lnTo>
                    <a:lnTo>
                      <a:pt x="428" y="112"/>
                    </a:lnTo>
                    <a:lnTo>
                      <a:pt x="432" y="112"/>
                    </a:lnTo>
                    <a:lnTo>
                      <a:pt x="436" y="108"/>
                    </a:lnTo>
                    <a:lnTo>
                      <a:pt x="436" y="108"/>
                    </a:lnTo>
                    <a:lnTo>
                      <a:pt x="436" y="104"/>
                    </a:lnTo>
                    <a:lnTo>
                      <a:pt x="432" y="100"/>
                    </a:lnTo>
                    <a:lnTo>
                      <a:pt x="444" y="94"/>
                    </a:lnTo>
                    <a:lnTo>
                      <a:pt x="444" y="94"/>
                    </a:lnTo>
                    <a:lnTo>
                      <a:pt x="448" y="90"/>
                    </a:lnTo>
                    <a:lnTo>
                      <a:pt x="446" y="84"/>
                    </a:lnTo>
                    <a:lnTo>
                      <a:pt x="446" y="84"/>
                    </a:lnTo>
                    <a:lnTo>
                      <a:pt x="442" y="82"/>
                    </a:lnTo>
                    <a:lnTo>
                      <a:pt x="438" y="82"/>
                    </a:lnTo>
                    <a:lnTo>
                      <a:pt x="438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35"/>
              <p:cNvSpPr>
                <a:spLocks/>
              </p:cNvSpPr>
              <p:nvPr/>
            </p:nvSpPr>
            <p:spPr bwMode="auto">
              <a:xfrm>
                <a:off x="530" y="2016"/>
                <a:ext cx="178" cy="202"/>
              </a:xfrm>
              <a:custGeom>
                <a:avLst/>
                <a:gdLst>
                  <a:gd name="T0" fmla="*/ 32 w 178"/>
                  <a:gd name="T1" fmla="*/ 202 h 202"/>
                  <a:gd name="T2" fmla="*/ 32 w 178"/>
                  <a:gd name="T3" fmla="*/ 202 h 202"/>
                  <a:gd name="T4" fmla="*/ 34 w 178"/>
                  <a:gd name="T5" fmla="*/ 198 h 202"/>
                  <a:gd name="T6" fmla="*/ 34 w 178"/>
                  <a:gd name="T7" fmla="*/ 198 h 202"/>
                  <a:gd name="T8" fmla="*/ 36 w 178"/>
                  <a:gd name="T9" fmla="*/ 194 h 202"/>
                  <a:gd name="T10" fmla="*/ 40 w 178"/>
                  <a:gd name="T11" fmla="*/ 190 h 202"/>
                  <a:gd name="T12" fmla="*/ 44 w 178"/>
                  <a:gd name="T13" fmla="*/ 190 h 202"/>
                  <a:gd name="T14" fmla="*/ 50 w 178"/>
                  <a:gd name="T15" fmla="*/ 188 h 202"/>
                  <a:gd name="T16" fmla="*/ 50 w 178"/>
                  <a:gd name="T17" fmla="*/ 188 h 202"/>
                  <a:gd name="T18" fmla="*/ 54 w 178"/>
                  <a:gd name="T19" fmla="*/ 190 h 202"/>
                  <a:gd name="T20" fmla="*/ 58 w 178"/>
                  <a:gd name="T21" fmla="*/ 190 h 202"/>
                  <a:gd name="T22" fmla="*/ 78 w 178"/>
                  <a:gd name="T23" fmla="*/ 202 h 202"/>
                  <a:gd name="T24" fmla="*/ 84 w 178"/>
                  <a:gd name="T25" fmla="*/ 198 h 202"/>
                  <a:gd name="T26" fmla="*/ 84 w 178"/>
                  <a:gd name="T27" fmla="*/ 198 h 202"/>
                  <a:gd name="T28" fmla="*/ 90 w 178"/>
                  <a:gd name="T29" fmla="*/ 196 h 202"/>
                  <a:gd name="T30" fmla="*/ 94 w 178"/>
                  <a:gd name="T31" fmla="*/ 196 h 202"/>
                  <a:gd name="T32" fmla="*/ 94 w 178"/>
                  <a:gd name="T33" fmla="*/ 196 h 202"/>
                  <a:gd name="T34" fmla="*/ 102 w 178"/>
                  <a:gd name="T35" fmla="*/ 198 h 202"/>
                  <a:gd name="T36" fmla="*/ 104 w 178"/>
                  <a:gd name="T37" fmla="*/ 198 h 202"/>
                  <a:gd name="T38" fmla="*/ 104 w 178"/>
                  <a:gd name="T39" fmla="*/ 198 h 202"/>
                  <a:gd name="T40" fmla="*/ 108 w 178"/>
                  <a:gd name="T41" fmla="*/ 196 h 202"/>
                  <a:gd name="T42" fmla="*/ 114 w 178"/>
                  <a:gd name="T43" fmla="*/ 194 h 202"/>
                  <a:gd name="T44" fmla="*/ 114 w 178"/>
                  <a:gd name="T45" fmla="*/ 194 h 202"/>
                  <a:gd name="T46" fmla="*/ 122 w 178"/>
                  <a:gd name="T47" fmla="*/ 196 h 202"/>
                  <a:gd name="T48" fmla="*/ 128 w 178"/>
                  <a:gd name="T49" fmla="*/ 202 h 202"/>
                  <a:gd name="T50" fmla="*/ 128 w 178"/>
                  <a:gd name="T51" fmla="*/ 202 h 202"/>
                  <a:gd name="T52" fmla="*/ 164 w 178"/>
                  <a:gd name="T53" fmla="*/ 200 h 202"/>
                  <a:gd name="T54" fmla="*/ 164 w 178"/>
                  <a:gd name="T55" fmla="*/ 200 h 202"/>
                  <a:gd name="T56" fmla="*/ 170 w 178"/>
                  <a:gd name="T57" fmla="*/ 190 h 202"/>
                  <a:gd name="T58" fmla="*/ 174 w 178"/>
                  <a:gd name="T59" fmla="*/ 176 h 202"/>
                  <a:gd name="T60" fmla="*/ 178 w 178"/>
                  <a:gd name="T61" fmla="*/ 162 h 202"/>
                  <a:gd name="T62" fmla="*/ 178 w 178"/>
                  <a:gd name="T63" fmla="*/ 146 h 202"/>
                  <a:gd name="T64" fmla="*/ 178 w 178"/>
                  <a:gd name="T65" fmla="*/ 146 h 202"/>
                  <a:gd name="T66" fmla="*/ 176 w 178"/>
                  <a:gd name="T67" fmla="*/ 124 h 202"/>
                  <a:gd name="T68" fmla="*/ 170 w 178"/>
                  <a:gd name="T69" fmla="*/ 98 h 202"/>
                  <a:gd name="T70" fmla="*/ 162 w 178"/>
                  <a:gd name="T71" fmla="*/ 74 h 202"/>
                  <a:gd name="T72" fmla="*/ 150 w 178"/>
                  <a:gd name="T73" fmla="*/ 52 h 202"/>
                  <a:gd name="T74" fmla="*/ 138 w 178"/>
                  <a:gd name="T75" fmla="*/ 32 h 202"/>
                  <a:gd name="T76" fmla="*/ 122 w 178"/>
                  <a:gd name="T77" fmla="*/ 16 h 202"/>
                  <a:gd name="T78" fmla="*/ 114 w 178"/>
                  <a:gd name="T79" fmla="*/ 8 h 202"/>
                  <a:gd name="T80" fmla="*/ 106 w 178"/>
                  <a:gd name="T81" fmla="*/ 4 h 202"/>
                  <a:gd name="T82" fmla="*/ 98 w 178"/>
                  <a:gd name="T83" fmla="*/ 2 h 202"/>
                  <a:gd name="T84" fmla="*/ 90 w 178"/>
                  <a:gd name="T85" fmla="*/ 0 h 202"/>
                  <a:gd name="T86" fmla="*/ 90 w 178"/>
                  <a:gd name="T87" fmla="*/ 0 h 202"/>
                  <a:gd name="T88" fmla="*/ 82 w 178"/>
                  <a:gd name="T89" fmla="*/ 2 h 202"/>
                  <a:gd name="T90" fmla="*/ 76 w 178"/>
                  <a:gd name="T91" fmla="*/ 4 h 202"/>
                  <a:gd name="T92" fmla="*/ 62 w 178"/>
                  <a:gd name="T93" fmla="*/ 10 h 202"/>
                  <a:gd name="T94" fmla="*/ 48 w 178"/>
                  <a:gd name="T95" fmla="*/ 22 h 202"/>
                  <a:gd name="T96" fmla="*/ 36 w 178"/>
                  <a:gd name="T97" fmla="*/ 38 h 202"/>
                  <a:gd name="T98" fmla="*/ 30 w 178"/>
                  <a:gd name="T99" fmla="*/ 50 h 202"/>
                  <a:gd name="T100" fmla="*/ 30 w 178"/>
                  <a:gd name="T101" fmla="*/ 50 h 202"/>
                  <a:gd name="T102" fmla="*/ 18 w 178"/>
                  <a:gd name="T103" fmla="*/ 72 h 202"/>
                  <a:gd name="T104" fmla="*/ 8 w 178"/>
                  <a:gd name="T105" fmla="*/ 98 h 202"/>
                  <a:gd name="T106" fmla="*/ 2 w 178"/>
                  <a:gd name="T107" fmla="*/ 122 h 202"/>
                  <a:gd name="T108" fmla="*/ 0 w 178"/>
                  <a:gd name="T109" fmla="*/ 146 h 202"/>
                  <a:gd name="T110" fmla="*/ 0 w 178"/>
                  <a:gd name="T111" fmla="*/ 146 h 202"/>
                  <a:gd name="T112" fmla="*/ 0 w 178"/>
                  <a:gd name="T113" fmla="*/ 162 h 202"/>
                  <a:gd name="T114" fmla="*/ 4 w 178"/>
                  <a:gd name="T115" fmla="*/ 176 h 202"/>
                  <a:gd name="T116" fmla="*/ 8 w 178"/>
                  <a:gd name="T117" fmla="*/ 190 h 202"/>
                  <a:gd name="T118" fmla="*/ 16 w 178"/>
                  <a:gd name="T119" fmla="*/ 202 h 202"/>
                  <a:gd name="T120" fmla="*/ 16 w 178"/>
                  <a:gd name="T121" fmla="*/ 202 h 202"/>
                  <a:gd name="T122" fmla="*/ 32 w 178"/>
                  <a:gd name="T123" fmla="*/ 202 h 202"/>
                  <a:gd name="T124" fmla="*/ 32 w 178"/>
                  <a:gd name="T12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8" h="202">
                    <a:moveTo>
                      <a:pt x="32" y="202"/>
                    </a:moveTo>
                    <a:lnTo>
                      <a:pt x="32" y="202"/>
                    </a:lnTo>
                    <a:lnTo>
                      <a:pt x="34" y="198"/>
                    </a:lnTo>
                    <a:lnTo>
                      <a:pt x="34" y="198"/>
                    </a:lnTo>
                    <a:lnTo>
                      <a:pt x="36" y="194"/>
                    </a:lnTo>
                    <a:lnTo>
                      <a:pt x="40" y="190"/>
                    </a:lnTo>
                    <a:lnTo>
                      <a:pt x="44" y="190"/>
                    </a:lnTo>
                    <a:lnTo>
                      <a:pt x="50" y="188"/>
                    </a:lnTo>
                    <a:lnTo>
                      <a:pt x="50" y="188"/>
                    </a:lnTo>
                    <a:lnTo>
                      <a:pt x="54" y="190"/>
                    </a:lnTo>
                    <a:lnTo>
                      <a:pt x="58" y="190"/>
                    </a:lnTo>
                    <a:lnTo>
                      <a:pt x="78" y="202"/>
                    </a:lnTo>
                    <a:lnTo>
                      <a:pt x="84" y="198"/>
                    </a:lnTo>
                    <a:lnTo>
                      <a:pt x="84" y="198"/>
                    </a:lnTo>
                    <a:lnTo>
                      <a:pt x="90" y="196"/>
                    </a:lnTo>
                    <a:lnTo>
                      <a:pt x="94" y="196"/>
                    </a:lnTo>
                    <a:lnTo>
                      <a:pt x="94" y="196"/>
                    </a:lnTo>
                    <a:lnTo>
                      <a:pt x="102" y="198"/>
                    </a:lnTo>
                    <a:lnTo>
                      <a:pt x="104" y="198"/>
                    </a:lnTo>
                    <a:lnTo>
                      <a:pt x="104" y="198"/>
                    </a:lnTo>
                    <a:lnTo>
                      <a:pt x="108" y="196"/>
                    </a:lnTo>
                    <a:lnTo>
                      <a:pt x="114" y="194"/>
                    </a:lnTo>
                    <a:lnTo>
                      <a:pt x="114" y="194"/>
                    </a:lnTo>
                    <a:lnTo>
                      <a:pt x="122" y="196"/>
                    </a:lnTo>
                    <a:lnTo>
                      <a:pt x="128" y="202"/>
                    </a:lnTo>
                    <a:lnTo>
                      <a:pt x="128" y="202"/>
                    </a:lnTo>
                    <a:lnTo>
                      <a:pt x="164" y="200"/>
                    </a:lnTo>
                    <a:lnTo>
                      <a:pt x="164" y="200"/>
                    </a:lnTo>
                    <a:lnTo>
                      <a:pt x="170" y="190"/>
                    </a:lnTo>
                    <a:lnTo>
                      <a:pt x="174" y="176"/>
                    </a:lnTo>
                    <a:lnTo>
                      <a:pt x="178" y="162"/>
                    </a:lnTo>
                    <a:lnTo>
                      <a:pt x="178" y="146"/>
                    </a:lnTo>
                    <a:lnTo>
                      <a:pt x="178" y="146"/>
                    </a:lnTo>
                    <a:lnTo>
                      <a:pt x="176" y="124"/>
                    </a:lnTo>
                    <a:lnTo>
                      <a:pt x="170" y="98"/>
                    </a:lnTo>
                    <a:lnTo>
                      <a:pt x="162" y="74"/>
                    </a:lnTo>
                    <a:lnTo>
                      <a:pt x="150" y="52"/>
                    </a:lnTo>
                    <a:lnTo>
                      <a:pt x="138" y="32"/>
                    </a:lnTo>
                    <a:lnTo>
                      <a:pt x="122" y="16"/>
                    </a:lnTo>
                    <a:lnTo>
                      <a:pt x="114" y="8"/>
                    </a:lnTo>
                    <a:lnTo>
                      <a:pt x="106" y="4"/>
                    </a:lnTo>
                    <a:lnTo>
                      <a:pt x="9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82" y="2"/>
                    </a:lnTo>
                    <a:lnTo>
                      <a:pt x="76" y="4"/>
                    </a:lnTo>
                    <a:lnTo>
                      <a:pt x="62" y="10"/>
                    </a:lnTo>
                    <a:lnTo>
                      <a:pt x="48" y="22"/>
                    </a:lnTo>
                    <a:lnTo>
                      <a:pt x="36" y="38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18" y="72"/>
                    </a:lnTo>
                    <a:lnTo>
                      <a:pt x="8" y="98"/>
                    </a:lnTo>
                    <a:lnTo>
                      <a:pt x="2" y="12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0" y="162"/>
                    </a:lnTo>
                    <a:lnTo>
                      <a:pt x="4" y="176"/>
                    </a:lnTo>
                    <a:lnTo>
                      <a:pt x="8" y="190"/>
                    </a:lnTo>
                    <a:lnTo>
                      <a:pt x="16" y="202"/>
                    </a:lnTo>
                    <a:lnTo>
                      <a:pt x="16" y="202"/>
                    </a:lnTo>
                    <a:lnTo>
                      <a:pt x="32" y="202"/>
                    </a:lnTo>
                    <a:lnTo>
                      <a:pt x="32" y="2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0" name="Rectangle 69"/>
            <p:cNvSpPr/>
            <p:nvPr/>
          </p:nvSpPr>
          <p:spPr>
            <a:xfrm>
              <a:off x="4595063" y="1669494"/>
              <a:ext cx="1807519" cy="291199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</p:grpSp>
      <p:sp>
        <p:nvSpPr>
          <p:cNvPr id="73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Main Data Types for Birds</a:t>
            </a:r>
            <a:endParaRPr lang="en-US" b="1" dirty="0">
              <a:solidFill>
                <a:srgbClr val="FFC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766200" y="720308"/>
            <a:ext cx="2117090" cy="6157649"/>
            <a:chOff x="6766200" y="720308"/>
            <a:chExt cx="2117090" cy="6157649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6842806" y="72609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606291" y="73337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6766200" y="720308"/>
              <a:ext cx="1828800" cy="6131520"/>
            </a:xfrm>
            <a:prstGeom prst="rect">
              <a:avLst/>
            </a:prstGeom>
            <a:solidFill>
              <a:schemeClr val="accent2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766200" y="4597464"/>
              <a:ext cx="1828800" cy="2254364"/>
            </a:xfrm>
            <a:prstGeom prst="rect">
              <a:avLst/>
            </a:prstGeom>
            <a:solidFill>
              <a:schemeClr val="accent2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r>
                <a:rPr lang="en-US" sz="1600" b="1" dirty="0" smtClean="0"/>
                <a:t>Expert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Local knowledge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Traditional knowledge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eBird</a:t>
              </a:r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dirty="0" smtClean="0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76551" y="1682167"/>
              <a:ext cx="1818449" cy="2899317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56" name="Straight Connector 55"/>
            <p:cNvCxnSpPr/>
            <p:nvPr/>
          </p:nvCxnSpPr>
          <p:spPr>
            <a:xfrm>
              <a:off x="6776551" y="733370"/>
              <a:ext cx="0" cy="6131521"/>
            </a:xfrm>
            <a:prstGeom prst="line">
              <a:avLst/>
            </a:prstGeom>
            <a:ln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6787481" y="1676000"/>
              <a:ext cx="1807519" cy="291199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228600" rtlCol="0" anchor="t"/>
            <a:lstStyle/>
            <a:p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52259" y="844855"/>
              <a:ext cx="7315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:)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 rot="5400000">
              <a:off x="7029074" y="5023740"/>
              <a:ext cx="3400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smtClean="0">
                  <a:solidFill>
                    <a:schemeClr val="bg1">
                      <a:lumMod val="50000"/>
                    </a:schemeClr>
                  </a:solidFill>
                </a:rPr>
                <a:t>images: Milo </a:t>
              </a:r>
              <a:r>
                <a:rPr lang="en-US" sz="1400" b="1" dirty="0" err="1" smtClean="0">
                  <a:solidFill>
                    <a:schemeClr val="bg1">
                      <a:lumMod val="50000"/>
                    </a:schemeClr>
                  </a:solidFill>
                </a:rPr>
                <a:t>Burcham</a:t>
              </a:r>
              <a:r>
                <a:rPr lang="en-US" sz="1400" b="1" dirty="0" smtClean="0">
                  <a:solidFill>
                    <a:schemeClr val="bg1">
                      <a:lumMod val="50000"/>
                    </a:schemeClr>
                  </a:solidFill>
                </a:rPr>
                <a:t>, USFWS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73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245624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70264" y="1145901"/>
            <a:ext cx="3775165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770710" y="1298512"/>
            <a:ext cx="3331028" cy="50177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 to Design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3727447">
            <a:off x="2255669" y="2911707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3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54189" y="1740483"/>
            <a:ext cx="5096447" cy="4318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-6391" y="726481"/>
            <a:ext cx="1828800" cy="6131520"/>
          </a:xfrm>
          <a:prstGeom prst="rect">
            <a:avLst/>
          </a:prstGeom>
          <a:solidFill>
            <a:schemeClr val="accent2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228600" rtlCol="0" anchor="t"/>
          <a:lstStyle/>
          <a:p>
            <a:endParaRPr lang="en-US" sz="16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82348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823484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841" y="1116121"/>
            <a:ext cx="588337" cy="64324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7979" y="1785496"/>
            <a:ext cx="1600060" cy="517958"/>
          </a:xfrm>
          <a:prstGeom prst="rect">
            <a:avLst/>
          </a:prstGeom>
          <a:solidFill>
            <a:srgbClr val="C6A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Survey Transect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107979" y="3149910"/>
            <a:ext cx="1600060" cy="5179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Telemetry</a:t>
            </a:r>
            <a:endParaRPr lang="en-US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828800" y="726480"/>
            <a:ext cx="0" cy="6131521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07979" y="4493914"/>
            <a:ext cx="1600060" cy="51795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Colony</a:t>
            </a:r>
            <a:endParaRPr lang="en-US" sz="1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578937" y="2555685"/>
            <a:ext cx="658144" cy="454621"/>
            <a:chOff x="-347663" y="2259013"/>
            <a:chExt cx="790576" cy="546100"/>
          </a:xfrm>
        </p:grpSpPr>
        <p:sp>
          <p:nvSpPr>
            <p:cNvPr id="35" name="AutoShape 24"/>
            <p:cNvSpPr>
              <a:spLocks noChangeAspect="1" noChangeArrowheads="1" noTextEdit="1"/>
            </p:cNvSpPr>
            <p:nvPr/>
          </p:nvSpPr>
          <p:spPr bwMode="auto">
            <a:xfrm>
              <a:off x="-347663" y="2259013"/>
              <a:ext cx="790576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-347663" y="2744788"/>
              <a:ext cx="346075" cy="60325"/>
            </a:xfrm>
            <a:custGeom>
              <a:avLst/>
              <a:gdLst>
                <a:gd name="T0" fmla="*/ 210 w 218"/>
                <a:gd name="T1" fmla="*/ 8 h 38"/>
                <a:gd name="T2" fmla="*/ 202 w 218"/>
                <a:gd name="T3" fmla="*/ 12 h 38"/>
                <a:gd name="T4" fmla="*/ 200 w 218"/>
                <a:gd name="T5" fmla="*/ 12 h 38"/>
                <a:gd name="T6" fmla="*/ 190 w 218"/>
                <a:gd name="T7" fmla="*/ 16 h 38"/>
                <a:gd name="T8" fmla="*/ 166 w 218"/>
                <a:gd name="T9" fmla="*/ 22 h 38"/>
                <a:gd name="T10" fmla="*/ 152 w 218"/>
                <a:gd name="T11" fmla="*/ 24 h 38"/>
                <a:gd name="T12" fmla="*/ 128 w 218"/>
                <a:gd name="T13" fmla="*/ 20 h 38"/>
                <a:gd name="T14" fmla="*/ 106 w 218"/>
                <a:gd name="T15" fmla="*/ 12 h 38"/>
                <a:gd name="T16" fmla="*/ 94 w 218"/>
                <a:gd name="T17" fmla="*/ 8 h 38"/>
                <a:gd name="T18" fmla="*/ 70 w 218"/>
                <a:gd name="T19" fmla="*/ 0 h 38"/>
                <a:gd name="T20" fmla="*/ 58 w 218"/>
                <a:gd name="T21" fmla="*/ 0 h 38"/>
                <a:gd name="T22" fmla="*/ 32 w 218"/>
                <a:gd name="T23" fmla="*/ 4 h 38"/>
                <a:gd name="T24" fmla="*/ 10 w 218"/>
                <a:gd name="T25" fmla="*/ 12 h 38"/>
                <a:gd name="T26" fmla="*/ 4 w 218"/>
                <a:gd name="T27" fmla="*/ 16 h 38"/>
                <a:gd name="T28" fmla="*/ 0 w 218"/>
                <a:gd name="T29" fmla="*/ 22 h 38"/>
                <a:gd name="T30" fmla="*/ 0 w 218"/>
                <a:gd name="T31" fmla="*/ 24 h 38"/>
                <a:gd name="T32" fmla="*/ 6 w 218"/>
                <a:gd name="T33" fmla="*/ 26 h 38"/>
                <a:gd name="T34" fmla="*/ 10 w 218"/>
                <a:gd name="T35" fmla="*/ 26 h 38"/>
                <a:gd name="T36" fmla="*/ 32 w 218"/>
                <a:gd name="T37" fmla="*/ 18 h 38"/>
                <a:gd name="T38" fmla="*/ 58 w 218"/>
                <a:gd name="T39" fmla="*/ 14 h 38"/>
                <a:gd name="T40" fmla="*/ 70 w 218"/>
                <a:gd name="T41" fmla="*/ 14 h 38"/>
                <a:gd name="T42" fmla="*/ 94 w 218"/>
                <a:gd name="T43" fmla="*/ 20 h 38"/>
                <a:gd name="T44" fmla="*/ 106 w 218"/>
                <a:gd name="T45" fmla="*/ 26 h 38"/>
                <a:gd name="T46" fmla="*/ 128 w 218"/>
                <a:gd name="T47" fmla="*/ 34 h 38"/>
                <a:gd name="T48" fmla="*/ 152 w 218"/>
                <a:gd name="T49" fmla="*/ 38 h 38"/>
                <a:gd name="T50" fmla="*/ 166 w 218"/>
                <a:gd name="T51" fmla="*/ 36 h 38"/>
                <a:gd name="T52" fmla="*/ 190 w 218"/>
                <a:gd name="T53" fmla="*/ 30 h 38"/>
                <a:gd name="T54" fmla="*/ 200 w 218"/>
                <a:gd name="T55" fmla="*/ 26 h 38"/>
                <a:gd name="T56" fmla="*/ 210 w 218"/>
                <a:gd name="T57" fmla="*/ 22 h 38"/>
                <a:gd name="T58" fmla="*/ 212 w 218"/>
                <a:gd name="T59" fmla="*/ 20 h 38"/>
                <a:gd name="T60" fmla="*/ 218 w 218"/>
                <a:gd name="T61" fmla="*/ 4 h 38"/>
                <a:gd name="T62" fmla="*/ 212 w 218"/>
                <a:gd name="T63" fmla="*/ 8 h 38"/>
                <a:gd name="T64" fmla="*/ 210 w 218"/>
                <a:gd name="T6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8" h="38">
                  <a:moveTo>
                    <a:pt x="210" y="8"/>
                  </a:moveTo>
                  <a:lnTo>
                    <a:pt x="210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190" y="16"/>
                  </a:lnTo>
                  <a:lnTo>
                    <a:pt x="178" y="20"/>
                  </a:lnTo>
                  <a:lnTo>
                    <a:pt x="166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40" y="22"/>
                  </a:lnTo>
                  <a:lnTo>
                    <a:pt x="128" y="20"/>
                  </a:lnTo>
                  <a:lnTo>
                    <a:pt x="116" y="16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94" y="8"/>
                  </a:lnTo>
                  <a:lnTo>
                    <a:pt x="82" y="4"/>
                  </a:lnTo>
                  <a:lnTo>
                    <a:pt x="70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4" y="0"/>
                  </a:lnTo>
                  <a:lnTo>
                    <a:pt x="32" y="4"/>
                  </a:lnTo>
                  <a:lnTo>
                    <a:pt x="20" y="6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6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0"/>
                  </a:lnTo>
                  <a:lnTo>
                    <a:pt x="32" y="18"/>
                  </a:lnTo>
                  <a:lnTo>
                    <a:pt x="44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70" y="14"/>
                  </a:lnTo>
                  <a:lnTo>
                    <a:pt x="82" y="18"/>
                  </a:lnTo>
                  <a:lnTo>
                    <a:pt x="94" y="20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16" y="30"/>
                  </a:lnTo>
                  <a:lnTo>
                    <a:pt x="128" y="34"/>
                  </a:lnTo>
                  <a:lnTo>
                    <a:pt x="140" y="36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66" y="36"/>
                  </a:lnTo>
                  <a:lnTo>
                    <a:pt x="178" y="34"/>
                  </a:lnTo>
                  <a:lnTo>
                    <a:pt x="190" y="30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2" y="20"/>
                  </a:lnTo>
                  <a:lnTo>
                    <a:pt x="212" y="20"/>
                  </a:lnTo>
                  <a:lnTo>
                    <a:pt x="218" y="18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0" y="8"/>
                  </a:lnTo>
                  <a:lnTo>
                    <a:pt x="21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87313" y="2744788"/>
              <a:ext cx="355600" cy="60325"/>
            </a:xfrm>
            <a:custGeom>
              <a:avLst/>
              <a:gdLst>
                <a:gd name="T0" fmla="*/ 214 w 224"/>
                <a:gd name="T1" fmla="*/ 12 h 38"/>
                <a:gd name="T2" fmla="*/ 192 w 224"/>
                <a:gd name="T3" fmla="*/ 4 h 38"/>
                <a:gd name="T4" fmla="*/ 166 w 224"/>
                <a:gd name="T5" fmla="*/ 0 h 38"/>
                <a:gd name="T6" fmla="*/ 152 w 224"/>
                <a:gd name="T7" fmla="*/ 0 h 38"/>
                <a:gd name="T8" fmla="*/ 128 w 224"/>
                <a:gd name="T9" fmla="*/ 8 h 38"/>
                <a:gd name="T10" fmla="*/ 118 w 224"/>
                <a:gd name="T11" fmla="*/ 12 h 38"/>
                <a:gd name="T12" fmla="*/ 96 w 224"/>
                <a:gd name="T13" fmla="*/ 20 h 38"/>
                <a:gd name="T14" fmla="*/ 70 w 224"/>
                <a:gd name="T15" fmla="*/ 24 h 38"/>
                <a:gd name="T16" fmla="*/ 58 w 224"/>
                <a:gd name="T17" fmla="*/ 22 h 38"/>
                <a:gd name="T18" fmla="*/ 32 w 224"/>
                <a:gd name="T19" fmla="*/ 16 h 38"/>
                <a:gd name="T20" fmla="*/ 22 w 224"/>
                <a:gd name="T21" fmla="*/ 12 h 38"/>
                <a:gd name="T22" fmla="*/ 22 w 224"/>
                <a:gd name="T23" fmla="*/ 12 h 38"/>
                <a:gd name="T24" fmla="*/ 12 w 224"/>
                <a:gd name="T25" fmla="*/ 8 h 38"/>
                <a:gd name="T26" fmla="*/ 12 w 224"/>
                <a:gd name="T27" fmla="*/ 8 h 38"/>
                <a:gd name="T28" fmla="*/ 4 w 224"/>
                <a:gd name="T29" fmla="*/ 4 h 38"/>
                <a:gd name="T30" fmla="*/ 0 w 224"/>
                <a:gd name="T31" fmla="*/ 4 h 38"/>
                <a:gd name="T32" fmla="*/ 0 w 224"/>
                <a:gd name="T33" fmla="*/ 18 h 38"/>
                <a:gd name="T34" fmla="*/ 4 w 224"/>
                <a:gd name="T35" fmla="*/ 18 h 38"/>
                <a:gd name="T36" fmla="*/ 12 w 224"/>
                <a:gd name="T37" fmla="*/ 20 h 38"/>
                <a:gd name="T38" fmla="*/ 12 w 224"/>
                <a:gd name="T39" fmla="*/ 22 h 38"/>
                <a:gd name="T40" fmla="*/ 22 w 224"/>
                <a:gd name="T41" fmla="*/ 26 h 38"/>
                <a:gd name="T42" fmla="*/ 44 w 224"/>
                <a:gd name="T43" fmla="*/ 34 h 38"/>
                <a:gd name="T44" fmla="*/ 70 w 224"/>
                <a:gd name="T45" fmla="*/ 38 h 38"/>
                <a:gd name="T46" fmla="*/ 82 w 224"/>
                <a:gd name="T47" fmla="*/ 36 h 38"/>
                <a:gd name="T48" fmla="*/ 108 w 224"/>
                <a:gd name="T49" fmla="*/ 30 h 38"/>
                <a:gd name="T50" fmla="*/ 118 w 224"/>
                <a:gd name="T51" fmla="*/ 26 h 38"/>
                <a:gd name="T52" fmla="*/ 140 w 224"/>
                <a:gd name="T53" fmla="*/ 18 h 38"/>
                <a:gd name="T54" fmla="*/ 166 w 224"/>
                <a:gd name="T55" fmla="*/ 14 h 38"/>
                <a:gd name="T56" fmla="*/ 178 w 224"/>
                <a:gd name="T57" fmla="*/ 14 h 38"/>
                <a:gd name="T58" fmla="*/ 202 w 224"/>
                <a:gd name="T59" fmla="*/ 20 h 38"/>
                <a:gd name="T60" fmla="*/ 214 w 224"/>
                <a:gd name="T61" fmla="*/ 26 h 38"/>
                <a:gd name="T62" fmla="*/ 220 w 224"/>
                <a:gd name="T63" fmla="*/ 26 h 38"/>
                <a:gd name="T64" fmla="*/ 222 w 224"/>
                <a:gd name="T65" fmla="*/ 24 h 38"/>
                <a:gd name="T66" fmla="*/ 222 w 224"/>
                <a:gd name="T67" fmla="*/ 20 h 38"/>
                <a:gd name="T68" fmla="*/ 214 w 224"/>
                <a:gd name="T6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4" h="38">
                  <a:moveTo>
                    <a:pt x="214" y="12"/>
                  </a:moveTo>
                  <a:lnTo>
                    <a:pt x="214" y="12"/>
                  </a:lnTo>
                  <a:lnTo>
                    <a:pt x="202" y="6"/>
                  </a:lnTo>
                  <a:lnTo>
                    <a:pt x="192" y="4"/>
                  </a:lnTo>
                  <a:lnTo>
                    <a:pt x="178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52" y="0"/>
                  </a:lnTo>
                  <a:lnTo>
                    <a:pt x="140" y="4"/>
                  </a:lnTo>
                  <a:lnTo>
                    <a:pt x="128" y="8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08" y="16"/>
                  </a:lnTo>
                  <a:lnTo>
                    <a:pt x="96" y="20"/>
                  </a:lnTo>
                  <a:lnTo>
                    <a:pt x="82" y="22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58" y="22"/>
                  </a:lnTo>
                  <a:lnTo>
                    <a:pt x="44" y="20"/>
                  </a:lnTo>
                  <a:lnTo>
                    <a:pt x="3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32" y="30"/>
                  </a:lnTo>
                  <a:lnTo>
                    <a:pt x="44" y="34"/>
                  </a:lnTo>
                  <a:lnTo>
                    <a:pt x="58" y="36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82" y="36"/>
                  </a:lnTo>
                  <a:lnTo>
                    <a:pt x="96" y="34"/>
                  </a:lnTo>
                  <a:lnTo>
                    <a:pt x="108" y="30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8" y="20"/>
                  </a:lnTo>
                  <a:lnTo>
                    <a:pt x="140" y="18"/>
                  </a:lnTo>
                  <a:lnTo>
                    <a:pt x="152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78" y="14"/>
                  </a:lnTo>
                  <a:lnTo>
                    <a:pt x="192" y="18"/>
                  </a:lnTo>
                  <a:lnTo>
                    <a:pt x="202" y="20"/>
                  </a:lnTo>
                  <a:lnTo>
                    <a:pt x="214" y="26"/>
                  </a:lnTo>
                  <a:lnTo>
                    <a:pt x="214" y="26"/>
                  </a:lnTo>
                  <a:lnTo>
                    <a:pt x="218" y="26"/>
                  </a:lnTo>
                  <a:lnTo>
                    <a:pt x="220" y="26"/>
                  </a:lnTo>
                  <a:lnTo>
                    <a:pt x="222" y="24"/>
                  </a:lnTo>
                  <a:lnTo>
                    <a:pt x="222" y="24"/>
                  </a:lnTo>
                  <a:lnTo>
                    <a:pt x="224" y="22"/>
                  </a:lnTo>
                  <a:lnTo>
                    <a:pt x="222" y="20"/>
                  </a:lnTo>
                  <a:lnTo>
                    <a:pt x="220" y="16"/>
                  </a:lnTo>
                  <a:lnTo>
                    <a:pt x="214" y="12"/>
                  </a:lnTo>
                  <a:lnTo>
                    <a:pt x="21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/>
            <p:cNvSpPr>
              <a:spLocks noEditPoints="1"/>
            </p:cNvSpPr>
            <p:nvPr/>
          </p:nvSpPr>
          <p:spPr bwMode="auto">
            <a:xfrm>
              <a:off x="-338138" y="2259013"/>
              <a:ext cx="638176" cy="546100"/>
            </a:xfrm>
            <a:custGeom>
              <a:avLst/>
              <a:gdLst>
                <a:gd name="T0" fmla="*/ 402 w 402"/>
                <a:gd name="T1" fmla="*/ 192 h 344"/>
                <a:gd name="T2" fmla="*/ 148 w 402"/>
                <a:gd name="T3" fmla="*/ 8 h 344"/>
                <a:gd name="T4" fmla="*/ 140 w 402"/>
                <a:gd name="T5" fmla="*/ 4 h 344"/>
                <a:gd name="T6" fmla="*/ 132 w 402"/>
                <a:gd name="T7" fmla="*/ 0 h 344"/>
                <a:gd name="T8" fmla="*/ 116 w 402"/>
                <a:gd name="T9" fmla="*/ 0 h 344"/>
                <a:gd name="T10" fmla="*/ 104 w 402"/>
                <a:gd name="T11" fmla="*/ 6 h 344"/>
                <a:gd name="T12" fmla="*/ 88 w 402"/>
                <a:gd name="T13" fmla="*/ 20 h 344"/>
                <a:gd name="T14" fmla="*/ 84 w 402"/>
                <a:gd name="T15" fmla="*/ 26 h 344"/>
                <a:gd name="T16" fmla="*/ 84 w 402"/>
                <a:gd name="T17" fmla="*/ 30 h 344"/>
                <a:gd name="T18" fmla="*/ 80 w 402"/>
                <a:gd name="T19" fmla="*/ 40 h 344"/>
                <a:gd name="T20" fmla="*/ 72 w 402"/>
                <a:gd name="T21" fmla="*/ 48 h 344"/>
                <a:gd name="T22" fmla="*/ 32 w 402"/>
                <a:gd name="T23" fmla="*/ 80 h 344"/>
                <a:gd name="T24" fmla="*/ 2 w 402"/>
                <a:gd name="T25" fmla="*/ 100 h 344"/>
                <a:gd name="T26" fmla="*/ 0 w 402"/>
                <a:gd name="T27" fmla="*/ 104 h 344"/>
                <a:gd name="T28" fmla="*/ 2 w 402"/>
                <a:gd name="T29" fmla="*/ 106 h 344"/>
                <a:gd name="T30" fmla="*/ 86 w 402"/>
                <a:gd name="T31" fmla="*/ 60 h 344"/>
                <a:gd name="T32" fmla="*/ 92 w 402"/>
                <a:gd name="T33" fmla="*/ 68 h 344"/>
                <a:gd name="T34" fmla="*/ 106 w 402"/>
                <a:gd name="T35" fmla="*/ 80 h 344"/>
                <a:gd name="T36" fmla="*/ 116 w 402"/>
                <a:gd name="T37" fmla="*/ 82 h 344"/>
                <a:gd name="T38" fmla="*/ 114 w 402"/>
                <a:gd name="T39" fmla="*/ 84 h 344"/>
                <a:gd name="T40" fmla="*/ 114 w 402"/>
                <a:gd name="T41" fmla="*/ 108 h 344"/>
                <a:gd name="T42" fmla="*/ 118 w 402"/>
                <a:gd name="T43" fmla="*/ 130 h 344"/>
                <a:gd name="T44" fmla="*/ 140 w 402"/>
                <a:gd name="T45" fmla="*/ 170 h 344"/>
                <a:gd name="T46" fmla="*/ 180 w 402"/>
                <a:gd name="T47" fmla="*/ 204 h 344"/>
                <a:gd name="T48" fmla="*/ 232 w 402"/>
                <a:gd name="T49" fmla="*/ 226 h 344"/>
                <a:gd name="T50" fmla="*/ 232 w 402"/>
                <a:gd name="T51" fmla="*/ 336 h 344"/>
                <a:gd name="T52" fmla="*/ 234 w 402"/>
                <a:gd name="T53" fmla="*/ 342 h 344"/>
                <a:gd name="T54" fmla="*/ 240 w 402"/>
                <a:gd name="T55" fmla="*/ 344 h 344"/>
                <a:gd name="T56" fmla="*/ 244 w 402"/>
                <a:gd name="T57" fmla="*/ 344 h 344"/>
                <a:gd name="T58" fmla="*/ 248 w 402"/>
                <a:gd name="T59" fmla="*/ 338 h 344"/>
                <a:gd name="T60" fmla="*/ 248 w 402"/>
                <a:gd name="T61" fmla="*/ 230 h 344"/>
                <a:gd name="T62" fmla="*/ 252 w 402"/>
                <a:gd name="T63" fmla="*/ 230 h 344"/>
                <a:gd name="T64" fmla="*/ 274 w 402"/>
                <a:gd name="T65" fmla="*/ 234 h 344"/>
                <a:gd name="T66" fmla="*/ 318 w 402"/>
                <a:gd name="T67" fmla="*/ 232 h 344"/>
                <a:gd name="T68" fmla="*/ 356 w 402"/>
                <a:gd name="T69" fmla="*/ 220 h 344"/>
                <a:gd name="T70" fmla="*/ 388 w 402"/>
                <a:gd name="T71" fmla="*/ 202 h 344"/>
                <a:gd name="T72" fmla="*/ 402 w 402"/>
                <a:gd name="T73" fmla="*/ 192 h 344"/>
                <a:gd name="T74" fmla="*/ 116 w 402"/>
                <a:gd name="T75" fmla="*/ 46 h 344"/>
                <a:gd name="T76" fmla="*/ 110 w 402"/>
                <a:gd name="T77" fmla="*/ 42 h 344"/>
                <a:gd name="T78" fmla="*/ 108 w 402"/>
                <a:gd name="T79" fmla="*/ 36 h 344"/>
                <a:gd name="T80" fmla="*/ 110 w 402"/>
                <a:gd name="T81" fmla="*/ 34 h 344"/>
                <a:gd name="T82" fmla="*/ 114 w 402"/>
                <a:gd name="T83" fmla="*/ 30 h 344"/>
                <a:gd name="T84" fmla="*/ 118 w 402"/>
                <a:gd name="T85" fmla="*/ 30 h 344"/>
                <a:gd name="T86" fmla="*/ 124 w 402"/>
                <a:gd name="T87" fmla="*/ 34 h 344"/>
                <a:gd name="T88" fmla="*/ 124 w 402"/>
                <a:gd name="T89" fmla="*/ 40 h 344"/>
                <a:gd name="T90" fmla="*/ 124 w 402"/>
                <a:gd name="T91" fmla="*/ 42 h 344"/>
                <a:gd name="T92" fmla="*/ 118 w 402"/>
                <a:gd name="T93" fmla="*/ 46 h 344"/>
                <a:gd name="T94" fmla="*/ 116 w 402"/>
                <a:gd name="T95" fmla="*/ 46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2" h="344">
                  <a:moveTo>
                    <a:pt x="402" y="192"/>
                  </a:moveTo>
                  <a:lnTo>
                    <a:pt x="402" y="192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0" y="4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24" y="0"/>
                  </a:lnTo>
                  <a:lnTo>
                    <a:pt x="116" y="0"/>
                  </a:lnTo>
                  <a:lnTo>
                    <a:pt x="110" y="2"/>
                  </a:lnTo>
                  <a:lnTo>
                    <a:pt x="104" y="6"/>
                  </a:lnTo>
                  <a:lnTo>
                    <a:pt x="92" y="14"/>
                  </a:lnTo>
                  <a:lnTo>
                    <a:pt x="88" y="20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0" y="40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56" y="62"/>
                  </a:lnTo>
                  <a:lnTo>
                    <a:pt x="32" y="80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4" y="104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92" y="68"/>
                  </a:lnTo>
                  <a:lnTo>
                    <a:pt x="98" y="74"/>
                  </a:lnTo>
                  <a:lnTo>
                    <a:pt x="106" y="80"/>
                  </a:lnTo>
                  <a:lnTo>
                    <a:pt x="116" y="82"/>
                  </a:lnTo>
                  <a:lnTo>
                    <a:pt x="116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14" y="108"/>
                  </a:lnTo>
                  <a:lnTo>
                    <a:pt x="116" y="118"/>
                  </a:lnTo>
                  <a:lnTo>
                    <a:pt x="118" y="130"/>
                  </a:lnTo>
                  <a:lnTo>
                    <a:pt x="128" y="150"/>
                  </a:lnTo>
                  <a:lnTo>
                    <a:pt x="140" y="170"/>
                  </a:lnTo>
                  <a:lnTo>
                    <a:pt x="158" y="188"/>
                  </a:lnTo>
                  <a:lnTo>
                    <a:pt x="180" y="204"/>
                  </a:lnTo>
                  <a:lnTo>
                    <a:pt x="204" y="216"/>
                  </a:lnTo>
                  <a:lnTo>
                    <a:pt x="232" y="226"/>
                  </a:lnTo>
                  <a:lnTo>
                    <a:pt x="232" y="336"/>
                  </a:lnTo>
                  <a:lnTo>
                    <a:pt x="232" y="336"/>
                  </a:lnTo>
                  <a:lnTo>
                    <a:pt x="232" y="338"/>
                  </a:lnTo>
                  <a:lnTo>
                    <a:pt x="234" y="342"/>
                  </a:lnTo>
                  <a:lnTo>
                    <a:pt x="236" y="344"/>
                  </a:lnTo>
                  <a:lnTo>
                    <a:pt x="240" y="344"/>
                  </a:lnTo>
                  <a:lnTo>
                    <a:pt x="240" y="344"/>
                  </a:lnTo>
                  <a:lnTo>
                    <a:pt x="244" y="344"/>
                  </a:lnTo>
                  <a:lnTo>
                    <a:pt x="246" y="342"/>
                  </a:lnTo>
                  <a:lnTo>
                    <a:pt x="248" y="338"/>
                  </a:lnTo>
                  <a:lnTo>
                    <a:pt x="248" y="336"/>
                  </a:lnTo>
                  <a:lnTo>
                    <a:pt x="248" y="230"/>
                  </a:lnTo>
                  <a:lnTo>
                    <a:pt x="248" y="230"/>
                  </a:lnTo>
                  <a:lnTo>
                    <a:pt x="252" y="230"/>
                  </a:lnTo>
                  <a:lnTo>
                    <a:pt x="252" y="230"/>
                  </a:lnTo>
                  <a:lnTo>
                    <a:pt x="274" y="234"/>
                  </a:lnTo>
                  <a:lnTo>
                    <a:pt x="296" y="234"/>
                  </a:lnTo>
                  <a:lnTo>
                    <a:pt x="318" y="232"/>
                  </a:lnTo>
                  <a:lnTo>
                    <a:pt x="338" y="228"/>
                  </a:lnTo>
                  <a:lnTo>
                    <a:pt x="356" y="220"/>
                  </a:lnTo>
                  <a:lnTo>
                    <a:pt x="372" y="212"/>
                  </a:lnTo>
                  <a:lnTo>
                    <a:pt x="388" y="202"/>
                  </a:lnTo>
                  <a:lnTo>
                    <a:pt x="402" y="192"/>
                  </a:lnTo>
                  <a:lnTo>
                    <a:pt x="402" y="192"/>
                  </a:lnTo>
                  <a:close/>
                  <a:moveTo>
                    <a:pt x="116" y="46"/>
                  </a:moveTo>
                  <a:lnTo>
                    <a:pt x="116" y="46"/>
                  </a:lnTo>
                  <a:lnTo>
                    <a:pt x="112" y="44"/>
                  </a:lnTo>
                  <a:lnTo>
                    <a:pt x="110" y="42"/>
                  </a:lnTo>
                  <a:lnTo>
                    <a:pt x="108" y="40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10" y="34"/>
                  </a:lnTo>
                  <a:lnTo>
                    <a:pt x="112" y="32"/>
                  </a:lnTo>
                  <a:lnTo>
                    <a:pt x="114" y="30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0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2"/>
                  </a:lnTo>
                  <a:lnTo>
                    <a:pt x="122" y="44"/>
                  </a:lnTo>
                  <a:lnTo>
                    <a:pt x="118" y="46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87313" y="2693988"/>
              <a:ext cx="333375" cy="60325"/>
            </a:xfrm>
            <a:custGeom>
              <a:avLst/>
              <a:gdLst>
                <a:gd name="T0" fmla="*/ 66 w 210"/>
                <a:gd name="T1" fmla="*/ 22 h 38"/>
                <a:gd name="T2" fmla="*/ 42 w 210"/>
                <a:gd name="T3" fmla="*/ 18 h 38"/>
                <a:gd name="T4" fmla="*/ 20 w 210"/>
                <a:gd name="T5" fmla="*/ 12 h 38"/>
                <a:gd name="T6" fmla="*/ 20 w 210"/>
                <a:gd name="T7" fmla="*/ 10 h 38"/>
                <a:gd name="T8" fmla="*/ 20 w 210"/>
                <a:gd name="T9" fmla="*/ 10 h 38"/>
                <a:gd name="T10" fmla="*/ 10 w 210"/>
                <a:gd name="T11" fmla="*/ 8 h 38"/>
                <a:gd name="T12" fmla="*/ 10 w 210"/>
                <a:gd name="T13" fmla="*/ 6 h 38"/>
                <a:gd name="T14" fmla="*/ 2 w 210"/>
                <a:gd name="T15" fmla="*/ 4 h 38"/>
                <a:gd name="T16" fmla="*/ 0 w 210"/>
                <a:gd name="T17" fmla="*/ 18 h 38"/>
                <a:gd name="T18" fmla="*/ 2 w 210"/>
                <a:gd name="T19" fmla="*/ 20 h 38"/>
                <a:gd name="T20" fmla="*/ 10 w 210"/>
                <a:gd name="T21" fmla="*/ 22 h 38"/>
                <a:gd name="T22" fmla="*/ 10 w 210"/>
                <a:gd name="T23" fmla="*/ 22 h 38"/>
                <a:gd name="T24" fmla="*/ 20 w 210"/>
                <a:gd name="T25" fmla="*/ 26 h 38"/>
                <a:gd name="T26" fmla="*/ 30 w 210"/>
                <a:gd name="T27" fmla="*/ 30 h 38"/>
                <a:gd name="T28" fmla="*/ 54 w 210"/>
                <a:gd name="T29" fmla="*/ 36 h 38"/>
                <a:gd name="T30" fmla="*/ 66 w 210"/>
                <a:gd name="T31" fmla="*/ 38 h 38"/>
                <a:gd name="T32" fmla="*/ 90 w 210"/>
                <a:gd name="T33" fmla="*/ 34 h 38"/>
                <a:gd name="T34" fmla="*/ 112 w 210"/>
                <a:gd name="T35" fmla="*/ 26 h 38"/>
                <a:gd name="T36" fmla="*/ 144 w 210"/>
                <a:gd name="T37" fmla="*/ 16 h 38"/>
                <a:gd name="T38" fmla="*/ 156 w 210"/>
                <a:gd name="T39" fmla="*/ 14 h 38"/>
                <a:gd name="T40" fmla="*/ 180 w 210"/>
                <a:gd name="T41" fmla="*/ 18 h 38"/>
                <a:gd name="T42" fmla="*/ 202 w 210"/>
                <a:gd name="T43" fmla="*/ 26 h 38"/>
                <a:gd name="T44" fmla="*/ 206 w 210"/>
                <a:gd name="T45" fmla="*/ 26 h 38"/>
                <a:gd name="T46" fmla="*/ 210 w 210"/>
                <a:gd name="T47" fmla="*/ 22 h 38"/>
                <a:gd name="T48" fmla="*/ 210 w 210"/>
                <a:gd name="T49" fmla="*/ 18 h 38"/>
                <a:gd name="T50" fmla="*/ 202 w 210"/>
                <a:gd name="T51" fmla="*/ 10 h 38"/>
                <a:gd name="T52" fmla="*/ 192 w 210"/>
                <a:gd name="T53" fmla="*/ 6 h 38"/>
                <a:gd name="T54" fmla="*/ 168 w 210"/>
                <a:gd name="T55" fmla="*/ 0 h 38"/>
                <a:gd name="T56" fmla="*/ 156 w 210"/>
                <a:gd name="T57" fmla="*/ 0 h 38"/>
                <a:gd name="T58" fmla="*/ 132 w 210"/>
                <a:gd name="T59" fmla="*/ 4 h 38"/>
                <a:gd name="T60" fmla="*/ 112 w 210"/>
                <a:gd name="T61" fmla="*/ 12 h 38"/>
                <a:gd name="T62" fmla="*/ 90 w 210"/>
                <a:gd name="T63" fmla="*/ 18 h 38"/>
                <a:gd name="T64" fmla="*/ 66 w 210"/>
                <a:gd name="T6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0" h="38">
                  <a:moveTo>
                    <a:pt x="66" y="22"/>
                  </a:moveTo>
                  <a:lnTo>
                    <a:pt x="66" y="22"/>
                  </a:lnTo>
                  <a:lnTo>
                    <a:pt x="54" y="22"/>
                  </a:lnTo>
                  <a:lnTo>
                    <a:pt x="42" y="18"/>
                  </a:lnTo>
                  <a:lnTo>
                    <a:pt x="30" y="1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30" y="30"/>
                  </a:lnTo>
                  <a:lnTo>
                    <a:pt x="42" y="34"/>
                  </a:lnTo>
                  <a:lnTo>
                    <a:pt x="54" y="36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78" y="36"/>
                  </a:lnTo>
                  <a:lnTo>
                    <a:pt x="90" y="34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32" y="18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56" y="14"/>
                  </a:lnTo>
                  <a:lnTo>
                    <a:pt x="168" y="16"/>
                  </a:lnTo>
                  <a:lnTo>
                    <a:pt x="180" y="18"/>
                  </a:lnTo>
                  <a:lnTo>
                    <a:pt x="192" y="22"/>
                  </a:lnTo>
                  <a:lnTo>
                    <a:pt x="202" y="26"/>
                  </a:lnTo>
                  <a:lnTo>
                    <a:pt x="202" y="26"/>
                  </a:lnTo>
                  <a:lnTo>
                    <a:pt x="206" y="26"/>
                  </a:lnTo>
                  <a:lnTo>
                    <a:pt x="208" y="26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10" y="18"/>
                  </a:lnTo>
                  <a:lnTo>
                    <a:pt x="208" y="1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92" y="6"/>
                  </a:lnTo>
                  <a:lnTo>
                    <a:pt x="180" y="4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4" y="0"/>
                  </a:lnTo>
                  <a:lnTo>
                    <a:pt x="132" y="4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02" y="16"/>
                  </a:lnTo>
                  <a:lnTo>
                    <a:pt x="90" y="18"/>
                  </a:lnTo>
                  <a:lnTo>
                    <a:pt x="78" y="22"/>
                  </a:lnTo>
                  <a:lnTo>
                    <a:pt x="66" y="22"/>
                  </a:lnTo>
                  <a:lnTo>
                    <a:pt x="66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-328613" y="2693988"/>
              <a:ext cx="327025" cy="60325"/>
            </a:xfrm>
            <a:custGeom>
              <a:avLst/>
              <a:gdLst>
                <a:gd name="T0" fmla="*/ 200 w 206"/>
                <a:gd name="T1" fmla="*/ 8 h 38"/>
                <a:gd name="T2" fmla="*/ 200 w 206"/>
                <a:gd name="T3" fmla="*/ 8 h 38"/>
                <a:gd name="T4" fmla="*/ 192 w 206"/>
                <a:gd name="T5" fmla="*/ 10 h 38"/>
                <a:gd name="T6" fmla="*/ 192 w 206"/>
                <a:gd name="T7" fmla="*/ 10 h 38"/>
                <a:gd name="T8" fmla="*/ 192 w 206"/>
                <a:gd name="T9" fmla="*/ 10 h 38"/>
                <a:gd name="T10" fmla="*/ 190 w 206"/>
                <a:gd name="T11" fmla="*/ 12 h 38"/>
                <a:gd name="T12" fmla="*/ 190 w 206"/>
                <a:gd name="T13" fmla="*/ 12 h 38"/>
                <a:gd name="T14" fmla="*/ 182 w 206"/>
                <a:gd name="T15" fmla="*/ 16 h 38"/>
                <a:gd name="T16" fmla="*/ 170 w 206"/>
                <a:gd name="T17" fmla="*/ 18 h 38"/>
                <a:gd name="T18" fmla="*/ 158 w 206"/>
                <a:gd name="T19" fmla="*/ 22 h 38"/>
                <a:gd name="T20" fmla="*/ 146 w 206"/>
                <a:gd name="T21" fmla="*/ 22 h 38"/>
                <a:gd name="T22" fmla="*/ 146 w 206"/>
                <a:gd name="T23" fmla="*/ 22 h 38"/>
                <a:gd name="T24" fmla="*/ 134 w 206"/>
                <a:gd name="T25" fmla="*/ 22 h 38"/>
                <a:gd name="T26" fmla="*/ 122 w 206"/>
                <a:gd name="T27" fmla="*/ 18 h 38"/>
                <a:gd name="T28" fmla="*/ 100 w 206"/>
                <a:gd name="T29" fmla="*/ 12 h 38"/>
                <a:gd name="T30" fmla="*/ 100 w 206"/>
                <a:gd name="T31" fmla="*/ 12 h 38"/>
                <a:gd name="T32" fmla="*/ 78 w 206"/>
                <a:gd name="T33" fmla="*/ 4 h 38"/>
                <a:gd name="T34" fmla="*/ 66 w 206"/>
                <a:gd name="T35" fmla="*/ 0 h 38"/>
                <a:gd name="T36" fmla="*/ 54 w 206"/>
                <a:gd name="T37" fmla="*/ 0 h 38"/>
                <a:gd name="T38" fmla="*/ 54 w 206"/>
                <a:gd name="T39" fmla="*/ 0 h 38"/>
                <a:gd name="T40" fmla="*/ 42 w 206"/>
                <a:gd name="T41" fmla="*/ 0 h 38"/>
                <a:gd name="T42" fmla="*/ 30 w 206"/>
                <a:gd name="T43" fmla="*/ 4 h 38"/>
                <a:gd name="T44" fmla="*/ 20 w 206"/>
                <a:gd name="T45" fmla="*/ 6 h 38"/>
                <a:gd name="T46" fmla="*/ 10 w 206"/>
                <a:gd name="T47" fmla="*/ 10 h 38"/>
                <a:gd name="T48" fmla="*/ 10 w 206"/>
                <a:gd name="T49" fmla="*/ 10 h 38"/>
                <a:gd name="T50" fmla="*/ 4 w 206"/>
                <a:gd name="T51" fmla="*/ 14 h 38"/>
                <a:gd name="T52" fmla="*/ 0 w 206"/>
                <a:gd name="T53" fmla="*/ 18 h 38"/>
                <a:gd name="T54" fmla="*/ 0 w 206"/>
                <a:gd name="T55" fmla="*/ 22 h 38"/>
                <a:gd name="T56" fmla="*/ 0 w 206"/>
                <a:gd name="T57" fmla="*/ 22 h 38"/>
                <a:gd name="T58" fmla="*/ 2 w 206"/>
                <a:gd name="T59" fmla="*/ 26 h 38"/>
                <a:gd name="T60" fmla="*/ 6 w 206"/>
                <a:gd name="T61" fmla="*/ 28 h 38"/>
                <a:gd name="T62" fmla="*/ 10 w 206"/>
                <a:gd name="T63" fmla="*/ 26 h 38"/>
                <a:gd name="T64" fmla="*/ 10 w 206"/>
                <a:gd name="T65" fmla="*/ 26 h 38"/>
                <a:gd name="T66" fmla="*/ 20 w 206"/>
                <a:gd name="T67" fmla="*/ 22 h 38"/>
                <a:gd name="T68" fmla="*/ 30 w 206"/>
                <a:gd name="T69" fmla="*/ 18 h 38"/>
                <a:gd name="T70" fmla="*/ 42 w 206"/>
                <a:gd name="T71" fmla="*/ 16 h 38"/>
                <a:gd name="T72" fmla="*/ 54 w 206"/>
                <a:gd name="T73" fmla="*/ 14 h 38"/>
                <a:gd name="T74" fmla="*/ 54 w 206"/>
                <a:gd name="T75" fmla="*/ 14 h 38"/>
                <a:gd name="T76" fmla="*/ 66 w 206"/>
                <a:gd name="T77" fmla="*/ 16 h 38"/>
                <a:gd name="T78" fmla="*/ 78 w 206"/>
                <a:gd name="T79" fmla="*/ 18 h 38"/>
                <a:gd name="T80" fmla="*/ 100 w 206"/>
                <a:gd name="T81" fmla="*/ 26 h 38"/>
                <a:gd name="T82" fmla="*/ 100 w 206"/>
                <a:gd name="T83" fmla="*/ 26 h 38"/>
                <a:gd name="T84" fmla="*/ 110 w 206"/>
                <a:gd name="T85" fmla="*/ 30 h 38"/>
                <a:gd name="T86" fmla="*/ 122 w 206"/>
                <a:gd name="T87" fmla="*/ 34 h 38"/>
                <a:gd name="T88" fmla="*/ 134 w 206"/>
                <a:gd name="T89" fmla="*/ 36 h 38"/>
                <a:gd name="T90" fmla="*/ 146 w 206"/>
                <a:gd name="T91" fmla="*/ 38 h 38"/>
                <a:gd name="T92" fmla="*/ 146 w 206"/>
                <a:gd name="T93" fmla="*/ 38 h 38"/>
                <a:gd name="T94" fmla="*/ 158 w 206"/>
                <a:gd name="T95" fmla="*/ 36 h 38"/>
                <a:gd name="T96" fmla="*/ 170 w 206"/>
                <a:gd name="T97" fmla="*/ 34 h 38"/>
                <a:gd name="T98" fmla="*/ 182 w 206"/>
                <a:gd name="T99" fmla="*/ 30 h 38"/>
                <a:gd name="T100" fmla="*/ 190 w 206"/>
                <a:gd name="T101" fmla="*/ 26 h 38"/>
                <a:gd name="T102" fmla="*/ 190 w 206"/>
                <a:gd name="T103" fmla="*/ 26 h 38"/>
                <a:gd name="T104" fmla="*/ 200 w 206"/>
                <a:gd name="T105" fmla="*/ 22 h 38"/>
                <a:gd name="T106" fmla="*/ 200 w 206"/>
                <a:gd name="T107" fmla="*/ 22 h 38"/>
                <a:gd name="T108" fmla="*/ 200 w 206"/>
                <a:gd name="T109" fmla="*/ 22 h 38"/>
                <a:gd name="T110" fmla="*/ 200 w 206"/>
                <a:gd name="T111" fmla="*/ 22 h 38"/>
                <a:gd name="T112" fmla="*/ 206 w 206"/>
                <a:gd name="T113" fmla="*/ 20 h 38"/>
                <a:gd name="T114" fmla="*/ 206 w 206"/>
                <a:gd name="T115" fmla="*/ 6 h 38"/>
                <a:gd name="T116" fmla="*/ 206 w 206"/>
                <a:gd name="T117" fmla="*/ 6 h 38"/>
                <a:gd name="T118" fmla="*/ 200 w 206"/>
                <a:gd name="T119" fmla="*/ 6 h 38"/>
                <a:gd name="T120" fmla="*/ 200 w 206"/>
                <a:gd name="T121" fmla="*/ 6 h 38"/>
                <a:gd name="T122" fmla="*/ 200 w 206"/>
                <a:gd name="T123" fmla="*/ 8 h 38"/>
                <a:gd name="T124" fmla="*/ 200 w 206"/>
                <a:gd name="T12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6" h="38">
                  <a:moveTo>
                    <a:pt x="200" y="8"/>
                  </a:moveTo>
                  <a:lnTo>
                    <a:pt x="200" y="8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0" y="12"/>
                  </a:lnTo>
                  <a:lnTo>
                    <a:pt x="190" y="12"/>
                  </a:lnTo>
                  <a:lnTo>
                    <a:pt x="182" y="16"/>
                  </a:lnTo>
                  <a:lnTo>
                    <a:pt x="170" y="18"/>
                  </a:lnTo>
                  <a:lnTo>
                    <a:pt x="158" y="22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34" y="22"/>
                  </a:lnTo>
                  <a:lnTo>
                    <a:pt x="122" y="18"/>
                  </a:lnTo>
                  <a:lnTo>
                    <a:pt x="100" y="12"/>
                  </a:lnTo>
                  <a:lnTo>
                    <a:pt x="100" y="12"/>
                  </a:lnTo>
                  <a:lnTo>
                    <a:pt x="78" y="4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2" y="0"/>
                  </a:lnTo>
                  <a:lnTo>
                    <a:pt x="30" y="4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22"/>
                  </a:lnTo>
                  <a:lnTo>
                    <a:pt x="30" y="18"/>
                  </a:lnTo>
                  <a:lnTo>
                    <a:pt x="42" y="16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6" y="16"/>
                  </a:lnTo>
                  <a:lnTo>
                    <a:pt x="78" y="18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10" y="30"/>
                  </a:lnTo>
                  <a:lnTo>
                    <a:pt x="122" y="34"/>
                  </a:lnTo>
                  <a:lnTo>
                    <a:pt x="134" y="36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58" y="36"/>
                  </a:lnTo>
                  <a:lnTo>
                    <a:pt x="170" y="34"/>
                  </a:lnTo>
                  <a:lnTo>
                    <a:pt x="182" y="30"/>
                  </a:lnTo>
                  <a:lnTo>
                    <a:pt x="190" y="26"/>
                  </a:lnTo>
                  <a:lnTo>
                    <a:pt x="190" y="26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206" y="20"/>
                  </a:lnTo>
                  <a:lnTo>
                    <a:pt x="206" y="6"/>
                  </a:lnTo>
                  <a:lnTo>
                    <a:pt x="206" y="6"/>
                  </a:lnTo>
                  <a:lnTo>
                    <a:pt x="200" y="6"/>
                  </a:lnTo>
                  <a:lnTo>
                    <a:pt x="200" y="6"/>
                  </a:lnTo>
                  <a:lnTo>
                    <a:pt x="200" y="8"/>
                  </a:lnTo>
                  <a:lnTo>
                    <a:pt x="20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oup 33"/>
          <p:cNvGrpSpPr>
            <a:grpSpLocks noChangeAspect="1"/>
          </p:cNvGrpSpPr>
          <p:nvPr/>
        </p:nvGrpSpPr>
        <p:grpSpPr bwMode="auto">
          <a:xfrm>
            <a:off x="611977" y="3946923"/>
            <a:ext cx="592065" cy="459908"/>
            <a:chOff x="388" y="2016"/>
            <a:chExt cx="448" cy="348"/>
          </a:xfrm>
        </p:grpSpPr>
        <p:sp>
          <p:nvSpPr>
            <p:cNvPr id="42" name="AutoShape 32"/>
            <p:cNvSpPr>
              <a:spLocks noChangeAspect="1" noChangeArrowheads="1" noTextEdit="1"/>
            </p:cNvSpPr>
            <p:nvPr/>
          </p:nvSpPr>
          <p:spPr bwMode="auto">
            <a:xfrm>
              <a:off x="388" y="2016"/>
              <a:ext cx="448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388" y="2202"/>
              <a:ext cx="448" cy="162"/>
            </a:xfrm>
            <a:custGeom>
              <a:avLst/>
              <a:gdLst>
                <a:gd name="T0" fmla="*/ 438 w 448"/>
                <a:gd name="T1" fmla="*/ 70 h 162"/>
                <a:gd name="T2" fmla="*/ 446 w 448"/>
                <a:gd name="T3" fmla="*/ 64 h 162"/>
                <a:gd name="T4" fmla="*/ 446 w 448"/>
                <a:gd name="T5" fmla="*/ 54 h 162"/>
                <a:gd name="T6" fmla="*/ 434 w 448"/>
                <a:gd name="T7" fmla="*/ 42 h 162"/>
                <a:gd name="T8" fmla="*/ 442 w 448"/>
                <a:gd name="T9" fmla="*/ 30 h 162"/>
                <a:gd name="T10" fmla="*/ 416 w 448"/>
                <a:gd name="T11" fmla="*/ 26 h 162"/>
                <a:gd name="T12" fmla="*/ 406 w 448"/>
                <a:gd name="T13" fmla="*/ 20 h 162"/>
                <a:gd name="T14" fmla="*/ 388 w 448"/>
                <a:gd name="T15" fmla="*/ 20 h 162"/>
                <a:gd name="T16" fmla="*/ 378 w 448"/>
                <a:gd name="T17" fmla="*/ 14 h 162"/>
                <a:gd name="T18" fmla="*/ 358 w 448"/>
                <a:gd name="T19" fmla="*/ 12 h 162"/>
                <a:gd name="T20" fmla="*/ 348 w 448"/>
                <a:gd name="T21" fmla="*/ 6 h 162"/>
                <a:gd name="T22" fmla="*/ 326 w 448"/>
                <a:gd name="T23" fmla="*/ 20 h 162"/>
                <a:gd name="T24" fmla="*/ 262 w 448"/>
                <a:gd name="T25" fmla="*/ 30 h 162"/>
                <a:gd name="T26" fmla="*/ 256 w 448"/>
                <a:gd name="T27" fmla="*/ 20 h 162"/>
                <a:gd name="T28" fmla="*/ 242 w 448"/>
                <a:gd name="T29" fmla="*/ 26 h 162"/>
                <a:gd name="T30" fmla="*/ 232 w 448"/>
                <a:gd name="T31" fmla="*/ 24 h 162"/>
                <a:gd name="T32" fmla="*/ 192 w 448"/>
                <a:gd name="T33" fmla="*/ 14 h 162"/>
                <a:gd name="T34" fmla="*/ 184 w 448"/>
                <a:gd name="T35" fmla="*/ 22 h 162"/>
                <a:gd name="T36" fmla="*/ 166 w 448"/>
                <a:gd name="T37" fmla="*/ 28 h 162"/>
                <a:gd name="T38" fmla="*/ 132 w 448"/>
                <a:gd name="T39" fmla="*/ 2 h 162"/>
                <a:gd name="T40" fmla="*/ 124 w 448"/>
                <a:gd name="T41" fmla="*/ 16 h 162"/>
                <a:gd name="T42" fmla="*/ 112 w 448"/>
                <a:gd name="T43" fmla="*/ 16 h 162"/>
                <a:gd name="T44" fmla="*/ 82 w 448"/>
                <a:gd name="T45" fmla="*/ 10 h 162"/>
                <a:gd name="T46" fmla="*/ 70 w 448"/>
                <a:gd name="T47" fmla="*/ 16 h 162"/>
                <a:gd name="T48" fmla="*/ 62 w 448"/>
                <a:gd name="T49" fmla="*/ 8 h 162"/>
                <a:gd name="T50" fmla="*/ 50 w 448"/>
                <a:gd name="T51" fmla="*/ 4 h 162"/>
                <a:gd name="T52" fmla="*/ 40 w 448"/>
                <a:gd name="T53" fmla="*/ 16 h 162"/>
                <a:gd name="T54" fmla="*/ 38 w 448"/>
                <a:gd name="T55" fmla="*/ 30 h 162"/>
                <a:gd name="T56" fmla="*/ 26 w 448"/>
                <a:gd name="T57" fmla="*/ 36 h 162"/>
                <a:gd name="T58" fmla="*/ 14 w 448"/>
                <a:gd name="T59" fmla="*/ 40 h 162"/>
                <a:gd name="T60" fmla="*/ 0 w 448"/>
                <a:gd name="T61" fmla="*/ 52 h 162"/>
                <a:gd name="T62" fmla="*/ 20 w 448"/>
                <a:gd name="T63" fmla="*/ 56 h 162"/>
                <a:gd name="T64" fmla="*/ 6 w 448"/>
                <a:gd name="T65" fmla="*/ 70 h 162"/>
                <a:gd name="T66" fmla="*/ 20 w 448"/>
                <a:gd name="T67" fmla="*/ 86 h 162"/>
                <a:gd name="T68" fmla="*/ 8 w 448"/>
                <a:gd name="T69" fmla="*/ 100 h 162"/>
                <a:gd name="T70" fmla="*/ 28 w 448"/>
                <a:gd name="T71" fmla="*/ 102 h 162"/>
                <a:gd name="T72" fmla="*/ 34 w 448"/>
                <a:gd name="T73" fmla="*/ 122 h 162"/>
                <a:gd name="T74" fmla="*/ 60 w 448"/>
                <a:gd name="T75" fmla="*/ 130 h 162"/>
                <a:gd name="T76" fmla="*/ 52 w 448"/>
                <a:gd name="T77" fmla="*/ 136 h 162"/>
                <a:gd name="T78" fmla="*/ 78 w 448"/>
                <a:gd name="T79" fmla="*/ 150 h 162"/>
                <a:gd name="T80" fmla="*/ 116 w 448"/>
                <a:gd name="T81" fmla="*/ 152 h 162"/>
                <a:gd name="T82" fmla="*/ 228 w 448"/>
                <a:gd name="T83" fmla="*/ 162 h 162"/>
                <a:gd name="T84" fmla="*/ 356 w 448"/>
                <a:gd name="T85" fmla="*/ 148 h 162"/>
                <a:gd name="T86" fmla="*/ 378 w 448"/>
                <a:gd name="T87" fmla="*/ 150 h 162"/>
                <a:gd name="T88" fmla="*/ 396 w 448"/>
                <a:gd name="T89" fmla="*/ 144 h 162"/>
                <a:gd name="T90" fmla="*/ 392 w 448"/>
                <a:gd name="T91" fmla="*/ 132 h 162"/>
                <a:gd name="T92" fmla="*/ 418 w 448"/>
                <a:gd name="T93" fmla="*/ 130 h 162"/>
                <a:gd name="T94" fmla="*/ 420 w 448"/>
                <a:gd name="T95" fmla="*/ 114 h 162"/>
                <a:gd name="T96" fmla="*/ 436 w 448"/>
                <a:gd name="T97" fmla="*/ 108 h 162"/>
                <a:gd name="T98" fmla="*/ 444 w 448"/>
                <a:gd name="T99" fmla="*/ 94 h 162"/>
                <a:gd name="T100" fmla="*/ 438 w 448"/>
                <a:gd name="T101" fmla="*/ 8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162">
                  <a:moveTo>
                    <a:pt x="438" y="82"/>
                  </a:moveTo>
                  <a:lnTo>
                    <a:pt x="436" y="82"/>
                  </a:lnTo>
                  <a:lnTo>
                    <a:pt x="436" y="82"/>
                  </a:lnTo>
                  <a:lnTo>
                    <a:pt x="438" y="70"/>
                  </a:lnTo>
                  <a:lnTo>
                    <a:pt x="438" y="70"/>
                  </a:lnTo>
                  <a:lnTo>
                    <a:pt x="438" y="70"/>
                  </a:lnTo>
                  <a:lnTo>
                    <a:pt x="438" y="68"/>
                  </a:lnTo>
                  <a:lnTo>
                    <a:pt x="438" y="68"/>
                  </a:lnTo>
                  <a:lnTo>
                    <a:pt x="442" y="68"/>
                  </a:lnTo>
                  <a:lnTo>
                    <a:pt x="446" y="64"/>
                  </a:lnTo>
                  <a:lnTo>
                    <a:pt x="446" y="64"/>
                  </a:lnTo>
                  <a:lnTo>
                    <a:pt x="444" y="60"/>
                  </a:lnTo>
                  <a:lnTo>
                    <a:pt x="442" y="56"/>
                  </a:lnTo>
                  <a:lnTo>
                    <a:pt x="442" y="56"/>
                  </a:lnTo>
                  <a:lnTo>
                    <a:pt x="446" y="54"/>
                  </a:lnTo>
                  <a:lnTo>
                    <a:pt x="448" y="50"/>
                  </a:lnTo>
                  <a:lnTo>
                    <a:pt x="448" y="50"/>
                  </a:lnTo>
                  <a:lnTo>
                    <a:pt x="448" y="46"/>
                  </a:lnTo>
                  <a:lnTo>
                    <a:pt x="444" y="44"/>
                  </a:lnTo>
                  <a:lnTo>
                    <a:pt x="434" y="42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4" y="34"/>
                  </a:lnTo>
                  <a:lnTo>
                    <a:pt x="442" y="30"/>
                  </a:lnTo>
                  <a:lnTo>
                    <a:pt x="442" y="30"/>
                  </a:lnTo>
                  <a:lnTo>
                    <a:pt x="440" y="26"/>
                  </a:lnTo>
                  <a:lnTo>
                    <a:pt x="434" y="26"/>
                  </a:lnTo>
                  <a:lnTo>
                    <a:pt x="424" y="32"/>
                  </a:lnTo>
                  <a:lnTo>
                    <a:pt x="424" y="32"/>
                  </a:lnTo>
                  <a:lnTo>
                    <a:pt x="416" y="26"/>
                  </a:lnTo>
                  <a:lnTo>
                    <a:pt x="406" y="24"/>
                  </a:lnTo>
                  <a:lnTo>
                    <a:pt x="406" y="24"/>
                  </a:lnTo>
                  <a:lnTo>
                    <a:pt x="406" y="24"/>
                  </a:lnTo>
                  <a:lnTo>
                    <a:pt x="406" y="24"/>
                  </a:lnTo>
                  <a:lnTo>
                    <a:pt x="406" y="20"/>
                  </a:lnTo>
                  <a:lnTo>
                    <a:pt x="406" y="16"/>
                  </a:lnTo>
                  <a:lnTo>
                    <a:pt x="406" y="16"/>
                  </a:lnTo>
                  <a:lnTo>
                    <a:pt x="402" y="12"/>
                  </a:lnTo>
                  <a:lnTo>
                    <a:pt x="398" y="14"/>
                  </a:lnTo>
                  <a:lnTo>
                    <a:pt x="388" y="20"/>
                  </a:lnTo>
                  <a:lnTo>
                    <a:pt x="388" y="20"/>
                  </a:lnTo>
                  <a:lnTo>
                    <a:pt x="386" y="18"/>
                  </a:lnTo>
                  <a:lnTo>
                    <a:pt x="386" y="18"/>
                  </a:lnTo>
                  <a:lnTo>
                    <a:pt x="382" y="14"/>
                  </a:lnTo>
                  <a:lnTo>
                    <a:pt x="378" y="14"/>
                  </a:lnTo>
                  <a:lnTo>
                    <a:pt x="366" y="22"/>
                  </a:lnTo>
                  <a:lnTo>
                    <a:pt x="366" y="22"/>
                  </a:lnTo>
                  <a:lnTo>
                    <a:pt x="352" y="22"/>
                  </a:lnTo>
                  <a:lnTo>
                    <a:pt x="358" y="12"/>
                  </a:lnTo>
                  <a:lnTo>
                    <a:pt x="358" y="12"/>
                  </a:lnTo>
                  <a:lnTo>
                    <a:pt x="360" y="8"/>
                  </a:lnTo>
                  <a:lnTo>
                    <a:pt x="358" y="4"/>
                  </a:lnTo>
                  <a:lnTo>
                    <a:pt x="358" y="4"/>
                  </a:lnTo>
                  <a:lnTo>
                    <a:pt x="352" y="2"/>
                  </a:lnTo>
                  <a:lnTo>
                    <a:pt x="348" y="6"/>
                  </a:lnTo>
                  <a:lnTo>
                    <a:pt x="338" y="18"/>
                  </a:lnTo>
                  <a:lnTo>
                    <a:pt x="334" y="16"/>
                  </a:lnTo>
                  <a:lnTo>
                    <a:pt x="334" y="16"/>
                  </a:lnTo>
                  <a:lnTo>
                    <a:pt x="328" y="16"/>
                  </a:lnTo>
                  <a:lnTo>
                    <a:pt x="326" y="20"/>
                  </a:lnTo>
                  <a:lnTo>
                    <a:pt x="326" y="20"/>
                  </a:lnTo>
                  <a:lnTo>
                    <a:pt x="326" y="26"/>
                  </a:lnTo>
                  <a:lnTo>
                    <a:pt x="326" y="26"/>
                  </a:lnTo>
                  <a:lnTo>
                    <a:pt x="296" y="28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258" y="22"/>
                  </a:lnTo>
                  <a:lnTo>
                    <a:pt x="256" y="20"/>
                  </a:lnTo>
                  <a:lnTo>
                    <a:pt x="256" y="20"/>
                  </a:lnTo>
                  <a:lnTo>
                    <a:pt x="252" y="22"/>
                  </a:lnTo>
                  <a:lnTo>
                    <a:pt x="242" y="28"/>
                  </a:lnTo>
                  <a:lnTo>
                    <a:pt x="242" y="28"/>
                  </a:lnTo>
                  <a:lnTo>
                    <a:pt x="242" y="26"/>
                  </a:lnTo>
                  <a:lnTo>
                    <a:pt x="242" y="26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32" y="24"/>
                  </a:lnTo>
                  <a:lnTo>
                    <a:pt x="224" y="30"/>
                  </a:lnTo>
                  <a:lnTo>
                    <a:pt x="218" y="30"/>
                  </a:lnTo>
                  <a:lnTo>
                    <a:pt x="194" y="16"/>
                  </a:lnTo>
                  <a:lnTo>
                    <a:pt x="194" y="16"/>
                  </a:lnTo>
                  <a:lnTo>
                    <a:pt x="192" y="14"/>
                  </a:lnTo>
                  <a:lnTo>
                    <a:pt x="192" y="14"/>
                  </a:lnTo>
                  <a:lnTo>
                    <a:pt x="188" y="16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4" y="22"/>
                  </a:lnTo>
                  <a:lnTo>
                    <a:pt x="188" y="26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66" y="28"/>
                  </a:lnTo>
                  <a:lnTo>
                    <a:pt x="144" y="26"/>
                  </a:lnTo>
                  <a:lnTo>
                    <a:pt x="142" y="26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2" y="2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4" y="4"/>
                  </a:lnTo>
                  <a:lnTo>
                    <a:pt x="122" y="8"/>
                  </a:lnTo>
                  <a:lnTo>
                    <a:pt x="124" y="16"/>
                  </a:lnTo>
                  <a:lnTo>
                    <a:pt x="120" y="12"/>
                  </a:lnTo>
                  <a:lnTo>
                    <a:pt x="120" y="12"/>
                  </a:lnTo>
                  <a:lnTo>
                    <a:pt x="116" y="12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0" y="20"/>
                  </a:lnTo>
                  <a:lnTo>
                    <a:pt x="114" y="24"/>
                  </a:lnTo>
                  <a:lnTo>
                    <a:pt x="114" y="24"/>
                  </a:lnTo>
                  <a:lnTo>
                    <a:pt x="94" y="22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76" y="8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0" y="16"/>
                  </a:lnTo>
                  <a:lnTo>
                    <a:pt x="72" y="20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62" y="22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0" y="4"/>
                  </a:lnTo>
                  <a:lnTo>
                    <a:pt x="48" y="8"/>
                  </a:lnTo>
                  <a:lnTo>
                    <a:pt x="48" y="22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0" y="16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2" y="34"/>
                  </a:lnTo>
                  <a:lnTo>
                    <a:pt x="28" y="40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2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4" y="36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6" y="66"/>
                  </a:lnTo>
                  <a:lnTo>
                    <a:pt x="6" y="70"/>
                  </a:lnTo>
                  <a:lnTo>
                    <a:pt x="6" y="70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20" y="86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6" y="94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10" y="102"/>
                  </a:lnTo>
                  <a:lnTo>
                    <a:pt x="16" y="102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28" y="114"/>
                  </a:lnTo>
                  <a:lnTo>
                    <a:pt x="28" y="114"/>
                  </a:lnTo>
                  <a:lnTo>
                    <a:pt x="30" y="120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8" y="120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50" y="124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4" y="132"/>
                  </a:lnTo>
                  <a:lnTo>
                    <a:pt x="52" y="136"/>
                  </a:lnTo>
                  <a:lnTo>
                    <a:pt x="52" y="136"/>
                  </a:lnTo>
                  <a:lnTo>
                    <a:pt x="54" y="140"/>
                  </a:lnTo>
                  <a:lnTo>
                    <a:pt x="58" y="144"/>
                  </a:lnTo>
                  <a:lnTo>
                    <a:pt x="78" y="146"/>
                  </a:lnTo>
                  <a:lnTo>
                    <a:pt x="78" y="146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80" y="154"/>
                  </a:lnTo>
                  <a:lnTo>
                    <a:pt x="84" y="156"/>
                  </a:lnTo>
                  <a:lnTo>
                    <a:pt x="116" y="152"/>
                  </a:lnTo>
                  <a:lnTo>
                    <a:pt x="116" y="152"/>
                  </a:lnTo>
                  <a:lnTo>
                    <a:pt x="116" y="152"/>
                  </a:lnTo>
                  <a:lnTo>
                    <a:pt x="140" y="156"/>
                  </a:lnTo>
                  <a:lnTo>
                    <a:pt x="166" y="160"/>
                  </a:lnTo>
                  <a:lnTo>
                    <a:pt x="196" y="162"/>
                  </a:lnTo>
                  <a:lnTo>
                    <a:pt x="228" y="162"/>
                  </a:lnTo>
                  <a:lnTo>
                    <a:pt x="228" y="162"/>
                  </a:lnTo>
                  <a:lnTo>
                    <a:pt x="266" y="162"/>
                  </a:lnTo>
                  <a:lnTo>
                    <a:pt x="300" y="158"/>
                  </a:lnTo>
                  <a:lnTo>
                    <a:pt x="330" y="154"/>
                  </a:lnTo>
                  <a:lnTo>
                    <a:pt x="356" y="148"/>
                  </a:lnTo>
                  <a:lnTo>
                    <a:pt x="368" y="154"/>
                  </a:lnTo>
                  <a:lnTo>
                    <a:pt x="368" y="154"/>
                  </a:lnTo>
                  <a:lnTo>
                    <a:pt x="374" y="154"/>
                  </a:lnTo>
                  <a:lnTo>
                    <a:pt x="378" y="150"/>
                  </a:lnTo>
                  <a:lnTo>
                    <a:pt x="378" y="150"/>
                  </a:lnTo>
                  <a:lnTo>
                    <a:pt x="378" y="146"/>
                  </a:lnTo>
                  <a:lnTo>
                    <a:pt x="376" y="142"/>
                  </a:lnTo>
                  <a:lnTo>
                    <a:pt x="390" y="146"/>
                  </a:lnTo>
                  <a:lnTo>
                    <a:pt x="390" y="146"/>
                  </a:lnTo>
                  <a:lnTo>
                    <a:pt x="396" y="144"/>
                  </a:lnTo>
                  <a:lnTo>
                    <a:pt x="398" y="140"/>
                  </a:lnTo>
                  <a:lnTo>
                    <a:pt x="398" y="140"/>
                  </a:lnTo>
                  <a:lnTo>
                    <a:pt x="396" y="136"/>
                  </a:lnTo>
                  <a:lnTo>
                    <a:pt x="392" y="132"/>
                  </a:lnTo>
                  <a:lnTo>
                    <a:pt x="392" y="132"/>
                  </a:lnTo>
                  <a:lnTo>
                    <a:pt x="408" y="122"/>
                  </a:lnTo>
                  <a:lnTo>
                    <a:pt x="410" y="128"/>
                  </a:lnTo>
                  <a:lnTo>
                    <a:pt x="410" y="128"/>
                  </a:lnTo>
                  <a:lnTo>
                    <a:pt x="414" y="130"/>
                  </a:lnTo>
                  <a:lnTo>
                    <a:pt x="418" y="130"/>
                  </a:lnTo>
                  <a:lnTo>
                    <a:pt x="418" y="130"/>
                  </a:lnTo>
                  <a:lnTo>
                    <a:pt x="422" y="128"/>
                  </a:lnTo>
                  <a:lnTo>
                    <a:pt x="422" y="122"/>
                  </a:lnTo>
                  <a:lnTo>
                    <a:pt x="420" y="114"/>
                  </a:lnTo>
                  <a:lnTo>
                    <a:pt x="420" y="114"/>
                  </a:lnTo>
                  <a:lnTo>
                    <a:pt x="422" y="110"/>
                  </a:lnTo>
                  <a:lnTo>
                    <a:pt x="428" y="112"/>
                  </a:lnTo>
                  <a:lnTo>
                    <a:pt x="428" y="112"/>
                  </a:lnTo>
                  <a:lnTo>
                    <a:pt x="432" y="112"/>
                  </a:lnTo>
                  <a:lnTo>
                    <a:pt x="436" y="108"/>
                  </a:lnTo>
                  <a:lnTo>
                    <a:pt x="436" y="108"/>
                  </a:lnTo>
                  <a:lnTo>
                    <a:pt x="436" y="104"/>
                  </a:lnTo>
                  <a:lnTo>
                    <a:pt x="432" y="100"/>
                  </a:lnTo>
                  <a:lnTo>
                    <a:pt x="444" y="94"/>
                  </a:lnTo>
                  <a:lnTo>
                    <a:pt x="444" y="94"/>
                  </a:lnTo>
                  <a:lnTo>
                    <a:pt x="448" y="90"/>
                  </a:lnTo>
                  <a:lnTo>
                    <a:pt x="446" y="84"/>
                  </a:lnTo>
                  <a:lnTo>
                    <a:pt x="446" y="84"/>
                  </a:lnTo>
                  <a:lnTo>
                    <a:pt x="442" y="82"/>
                  </a:lnTo>
                  <a:lnTo>
                    <a:pt x="438" y="82"/>
                  </a:lnTo>
                  <a:lnTo>
                    <a:pt x="438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530" y="2016"/>
              <a:ext cx="178" cy="202"/>
            </a:xfrm>
            <a:custGeom>
              <a:avLst/>
              <a:gdLst>
                <a:gd name="T0" fmla="*/ 32 w 178"/>
                <a:gd name="T1" fmla="*/ 202 h 202"/>
                <a:gd name="T2" fmla="*/ 32 w 178"/>
                <a:gd name="T3" fmla="*/ 202 h 202"/>
                <a:gd name="T4" fmla="*/ 34 w 178"/>
                <a:gd name="T5" fmla="*/ 198 h 202"/>
                <a:gd name="T6" fmla="*/ 34 w 178"/>
                <a:gd name="T7" fmla="*/ 198 h 202"/>
                <a:gd name="T8" fmla="*/ 36 w 178"/>
                <a:gd name="T9" fmla="*/ 194 h 202"/>
                <a:gd name="T10" fmla="*/ 40 w 178"/>
                <a:gd name="T11" fmla="*/ 190 h 202"/>
                <a:gd name="T12" fmla="*/ 44 w 178"/>
                <a:gd name="T13" fmla="*/ 190 h 202"/>
                <a:gd name="T14" fmla="*/ 50 w 178"/>
                <a:gd name="T15" fmla="*/ 188 h 202"/>
                <a:gd name="T16" fmla="*/ 50 w 178"/>
                <a:gd name="T17" fmla="*/ 188 h 202"/>
                <a:gd name="T18" fmla="*/ 54 w 178"/>
                <a:gd name="T19" fmla="*/ 190 h 202"/>
                <a:gd name="T20" fmla="*/ 58 w 178"/>
                <a:gd name="T21" fmla="*/ 190 h 202"/>
                <a:gd name="T22" fmla="*/ 78 w 178"/>
                <a:gd name="T23" fmla="*/ 202 h 202"/>
                <a:gd name="T24" fmla="*/ 84 w 178"/>
                <a:gd name="T25" fmla="*/ 198 h 202"/>
                <a:gd name="T26" fmla="*/ 84 w 178"/>
                <a:gd name="T27" fmla="*/ 198 h 202"/>
                <a:gd name="T28" fmla="*/ 90 w 178"/>
                <a:gd name="T29" fmla="*/ 196 h 202"/>
                <a:gd name="T30" fmla="*/ 94 w 178"/>
                <a:gd name="T31" fmla="*/ 196 h 202"/>
                <a:gd name="T32" fmla="*/ 94 w 178"/>
                <a:gd name="T33" fmla="*/ 196 h 202"/>
                <a:gd name="T34" fmla="*/ 102 w 178"/>
                <a:gd name="T35" fmla="*/ 198 h 202"/>
                <a:gd name="T36" fmla="*/ 104 w 178"/>
                <a:gd name="T37" fmla="*/ 198 h 202"/>
                <a:gd name="T38" fmla="*/ 104 w 178"/>
                <a:gd name="T39" fmla="*/ 198 h 202"/>
                <a:gd name="T40" fmla="*/ 108 w 178"/>
                <a:gd name="T41" fmla="*/ 196 h 202"/>
                <a:gd name="T42" fmla="*/ 114 w 178"/>
                <a:gd name="T43" fmla="*/ 194 h 202"/>
                <a:gd name="T44" fmla="*/ 114 w 178"/>
                <a:gd name="T45" fmla="*/ 194 h 202"/>
                <a:gd name="T46" fmla="*/ 122 w 178"/>
                <a:gd name="T47" fmla="*/ 196 h 202"/>
                <a:gd name="T48" fmla="*/ 128 w 178"/>
                <a:gd name="T49" fmla="*/ 202 h 202"/>
                <a:gd name="T50" fmla="*/ 128 w 178"/>
                <a:gd name="T51" fmla="*/ 202 h 202"/>
                <a:gd name="T52" fmla="*/ 164 w 178"/>
                <a:gd name="T53" fmla="*/ 200 h 202"/>
                <a:gd name="T54" fmla="*/ 164 w 178"/>
                <a:gd name="T55" fmla="*/ 200 h 202"/>
                <a:gd name="T56" fmla="*/ 170 w 178"/>
                <a:gd name="T57" fmla="*/ 190 h 202"/>
                <a:gd name="T58" fmla="*/ 174 w 178"/>
                <a:gd name="T59" fmla="*/ 176 h 202"/>
                <a:gd name="T60" fmla="*/ 178 w 178"/>
                <a:gd name="T61" fmla="*/ 162 h 202"/>
                <a:gd name="T62" fmla="*/ 178 w 178"/>
                <a:gd name="T63" fmla="*/ 146 h 202"/>
                <a:gd name="T64" fmla="*/ 178 w 178"/>
                <a:gd name="T65" fmla="*/ 146 h 202"/>
                <a:gd name="T66" fmla="*/ 176 w 178"/>
                <a:gd name="T67" fmla="*/ 124 h 202"/>
                <a:gd name="T68" fmla="*/ 170 w 178"/>
                <a:gd name="T69" fmla="*/ 98 h 202"/>
                <a:gd name="T70" fmla="*/ 162 w 178"/>
                <a:gd name="T71" fmla="*/ 74 h 202"/>
                <a:gd name="T72" fmla="*/ 150 w 178"/>
                <a:gd name="T73" fmla="*/ 52 h 202"/>
                <a:gd name="T74" fmla="*/ 138 w 178"/>
                <a:gd name="T75" fmla="*/ 32 h 202"/>
                <a:gd name="T76" fmla="*/ 122 w 178"/>
                <a:gd name="T77" fmla="*/ 16 h 202"/>
                <a:gd name="T78" fmla="*/ 114 w 178"/>
                <a:gd name="T79" fmla="*/ 8 h 202"/>
                <a:gd name="T80" fmla="*/ 106 w 178"/>
                <a:gd name="T81" fmla="*/ 4 h 202"/>
                <a:gd name="T82" fmla="*/ 98 w 178"/>
                <a:gd name="T83" fmla="*/ 2 h 202"/>
                <a:gd name="T84" fmla="*/ 90 w 178"/>
                <a:gd name="T85" fmla="*/ 0 h 202"/>
                <a:gd name="T86" fmla="*/ 90 w 178"/>
                <a:gd name="T87" fmla="*/ 0 h 202"/>
                <a:gd name="T88" fmla="*/ 82 w 178"/>
                <a:gd name="T89" fmla="*/ 2 h 202"/>
                <a:gd name="T90" fmla="*/ 76 w 178"/>
                <a:gd name="T91" fmla="*/ 4 h 202"/>
                <a:gd name="T92" fmla="*/ 62 w 178"/>
                <a:gd name="T93" fmla="*/ 10 h 202"/>
                <a:gd name="T94" fmla="*/ 48 w 178"/>
                <a:gd name="T95" fmla="*/ 22 h 202"/>
                <a:gd name="T96" fmla="*/ 36 w 178"/>
                <a:gd name="T97" fmla="*/ 38 h 202"/>
                <a:gd name="T98" fmla="*/ 30 w 178"/>
                <a:gd name="T99" fmla="*/ 50 h 202"/>
                <a:gd name="T100" fmla="*/ 30 w 178"/>
                <a:gd name="T101" fmla="*/ 50 h 202"/>
                <a:gd name="T102" fmla="*/ 18 w 178"/>
                <a:gd name="T103" fmla="*/ 72 h 202"/>
                <a:gd name="T104" fmla="*/ 8 w 178"/>
                <a:gd name="T105" fmla="*/ 98 h 202"/>
                <a:gd name="T106" fmla="*/ 2 w 178"/>
                <a:gd name="T107" fmla="*/ 122 h 202"/>
                <a:gd name="T108" fmla="*/ 0 w 178"/>
                <a:gd name="T109" fmla="*/ 146 h 202"/>
                <a:gd name="T110" fmla="*/ 0 w 178"/>
                <a:gd name="T111" fmla="*/ 146 h 202"/>
                <a:gd name="T112" fmla="*/ 0 w 178"/>
                <a:gd name="T113" fmla="*/ 162 h 202"/>
                <a:gd name="T114" fmla="*/ 4 w 178"/>
                <a:gd name="T115" fmla="*/ 176 h 202"/>
                <a:gd name="T116" fmla="*/ 8 w 178"/>
                <a:gd name="T117" fmla="*/ 190 h 202"/>
                <a:gd name="T118" fmla="*/ 16 w 178"/>
                <a:gd name="T119" fmla="*/ 202 h 202"/>
                <a:gd name="T120" fmla="*/ 16 w 178"/>
                <a:gd name="T121" fmla="*/ 202 h 202"/>
                <a:gd name="T122" fmla="*/ 32 w 178"/>
                <a:gd name="T123" fmla="*/ 202 h 202"/>
                <a:gd name="T124" fmla="*/ 32 w 178"/>
                <a:gd name="T12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8" h="202">
                  <a:moveTo>
                    <a:pt x="32" y="202"/>
                  </a:moveTo>
                  <a:lnTo>
                    <a:pt x="32" y="202"/>
                  </a:lnTo>
                  <a:lnTo>
                    <a:pt x="34" y="198"/>
                  </a:lnTo>
                  <a:lnTo>
                    <a:pt x="34" y="198"/>
                  </a:lnTo>
                  <a:lnTo>
                    <a:pt x="36" y="194"/>
                  </a:lnTo>
                  <a:lnTo>
                    <a:pt x="40" y="190"/>
                  </a:lnTo>
                  <a:lnTo>
                    <a:pt x="44" y="190"/>
                  </a:lnTo>
                  <a:lnTo>
                    <a:pt x="50" y="188"/>
                  </a:lnTo>
                  <a:lnTo>
                    <a:pt x="50" y="188"/>
                  </a:lnTo>
                  <a:lnTo>
                    <a:pt x="54" y="190"/>
                  </a:lnTo>
                  <a:lnTo>
                    <a:pt x="58" y="190"/>
                  </a:lnTo>
                  <a:lnTo>
                    <a:pt x="78" y="202"/>
                  </a:lnTo>
                  <a:lnTo>
                    <a:pt x="84" y="198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4" y="196"/>
                  </a:lnTo>
                  <a:lnTo>
                    <a:pt x="94" y="196"/>
                  </a:lnTo>
                  <a:lnTo>
                    <a:pt x="102" y="198"/>
                  </a:lnTo>
                  <a:lnTo>
                    <a:pt x="104" y="198"/>
                  </a:lnTo>
                  <a:lnTo>
                    <a:pt x="104" y="198"/>
                  </a:lnTo>
                  <a:lnTo>
                    <a:pt x="108" y="196"/>
                  </a:lnTo>
                  <a:lnTo>
                    <a:pt x="114" y="194"/>
                  </a:lnTo>
                  <a:lnTo>
                    <a:pt x="114" y="194"/>
                  </a:lnTo>
                  <a:lnTo>
                    <a:pt x="122" y="196"/>
                  </a:lnTo>
                  <a:lnTo>
                    <a:pt x="128" y="202"/>
                  </a:lnTo>
                  <a:lnTo>
                    <a:pt x="128" y="202"/>
                  </a:lnTo>
                  <a:lnTo>
                    <a:pt x="164" y="200"/>
                  </a:lnTo>
                  <a:lnTo>
                    <a:pt x="164" y="200"/>
                  </a:lnTo>
                  <a:lnTo>
                    <a:pt x="170" y="190"/>
                  </a:lnTo>
                  <a:lnTo>
                    <a:pt x="174" y="176"/>
                  </a:lnTo>
                  <a:lnTo>
                    <a:pt x="178" y="162"/>
                  </a:lnTo>
                  <a:lnTo>
                    <a:pt x="178" y="146"/>
                  </a:lnTo>
                  <a:lnTo>
                    <a:pt x="178" y="146"/>
                  </a:lnTo>
                  <a:lnTo>
                    <a:pt x="176" y="124"/>
                  </a:lnTo>
                  <a:lnTo>
                    <a:pt x="170" y="98"/>
                  </a:lnTo>
                  <a:lnTo>
                    <a:pt x="162" y="74"/>
                  </a:lnTo>
                  <a:lnTo>
                    <a:pt x="150" y="52"/>
                  </a:lnTo>
                  <a:lnTo>
                    <a:pt x="138" y="32"/>
                  </a:lnTo>
                  <a:lnTo>
                    <a:pt x="122" y="16"/>
                  </a:lnTo>
                  <a:lnTo>
                    <a:pt x="114" y="8"/>
                  </a:lnTo>
                  <a:lnTo>
                    <a:pt x="106" y="4"/>
                  </a:lnTo>
                  <a:lnTo>
                    <a:pt x="98" y="2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82" y="2"/>
                  </a:lnTo>
                  <a:lnTo>
                    <a:pt x="76" y="4"/>
                  </a:lnTo>
                  <a:lnTo>
                    <a:pt x="62" y="10"/>
                  </a:lnTo>
                  <a:lnTo>
                    <a:pt x="48" y="22"/>
                  </a:lnTo>
                  <a:lnTo>
                    <a:pt x="36" y="3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18" y="72"/>
                  </a:lnTo>
                  <a:lnTo>
                    <a:pt x="8" y="98"/>
                  </a:lnTo>
                  <a:lnTo>
                    <a:pt x="2" y="122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62"/>
                  </a:lnTo>
                  <a:lnTo>
                    <a:pt x="4" y="176"/>
                  </a:lnTo>
                  <a:lnTo>
                    <a:pt x="8" y="190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32" y="202"/>
                  </a:lnTo>
                  <a:lnTo>
                    <a:pt x="32" y="2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Acquire and Organize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47" name="Down Arrow 46"/>
          <p:cNvSpPr/>
          <p:nvPr/>
        </p:nvSpPr>
        <p:spPr>
          <a:xfrm rot="16200000">
            <a:off x="2249767" y="3090179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4162730">
            <a:off x="2327593" y="5573101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own Arrow 49"/>
          <p:cNvSpPr/>
          <p:nvPr/>
        </p:nvSpPr>
        <p:spPr>
          <a:xfrm rot="18561393">
            <a:off x="2280857" y="1819724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75289" y="5125523"/>
            <a:ext cx="731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:)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17230" y="5837169"/>
            <a:ext cx="1600060" cy="51795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Expert</a:t>
            </a:r>
            <a:endParaRPr lang="en-US" sz="1400" dirty="0"/>
          </a:p>
        </p:txBody>
      </p:sp>
      <p:sp>
        <p:nvSpPr>
          <p:cNvPr id="33" name="Down Arrow 32"/>
          <p:cNvSpPr/>
          <p:nvPr/>
        </p:nvSpPr>
        <p:spPr>
          <a:xfrm rot="16200000">
            <a:off x="2249767" y="4381931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8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0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1110766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70264" y="1145901"/>
            <a:ext cx="3775165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770710" y="1298512"/>
            <a:ext cx="3331028" cy="50177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 to Design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3727447">
            <a:off x="3705646" y="4195760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3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Spatial Analysis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348" y="890993"/>
            <a:ext cx="8786709" cy="5069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37" y="1077989"/>
            <a:ext cx="869769" cy="1097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North Pacific Pelagic Seabird Database v2</a:t>
            </a:r>
            <a:endParaRPr lang="en-US" sz="2000" dirty="0"/>
          </a:p>
          <a:p>
            <a:pPr algn="ctr"/>
            <a:r>
              <a:rPr lang="en-US" sz="2000" dirty="0" smtClean="0"/>
              <a:t>Survey Effort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88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Spatial Analysis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CRESTED AUKLET DISTRIBUTION</a:t>
            </a:r>
            <a:endParaRPr lang="en-US" sz="2000" dirty="0"/>
          </a:p>
          <a:p>
            <a:pPr algn="ctr"/>
            <a:r>
              <a:rPr lang="en-US" sz="2000" dirty="0" smtClean="0"/>
              <a:t>10 x 10 km bins with CRAU present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286" y="885454"/>
            <a:ext cx="8858248" cy="51105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873" y="1016269"/>
            <a:ext cx="1365936" cy="2048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 rot="16200000">
            <a:off x="884358" y="2060658"/>
            <a:ext cx="1732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Spatial Analysis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ANALYZE </a:t>
            </a:r>
            <a:r>
              <a:rPr lang="en-US" sz="2000" dirty="0"/>
              <a:t>LOCAL ABUNDANCE</a:t>
            </a:r>
          </a:p>
          <a:p>
            <a:pPr algn="ctr"/>
            <a:r>
              <a:rPr lang="en-US" sz="2000" dirty="0"/>
              <a:t>Results of the </a:t>
            </a:r>
            <a:r>
              <a:rPr lang="en-US" sz="2000" dirty="0" smtClean="0"/>
              <a:t>hotspot analysis </a:t>
            </a:r>
            <a:r>
              <a:rPr lang="en-US" sz="2000" dirty="0"/>
              <a:t>for Crested Auklet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26" y="885453"/>
            <a:ext cx="8858243" cy="5110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873" y="1016269"/>
            <a:ext cx="1365936" cy="2048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 rot="16200000">
            <a:off x="884358" y="2060658"/>
            <a:ext cx="1732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1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Spatial Analysis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601" y="6079894"/>
            <a:ext cx="8789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DELINEATE CORE AREAS</a:t>
            </a:r>
            <a:endParaRPr lang="en-US" sz="2000" dirty="0"/>
          </a:p>
          <a:p>
            <a:pPr algn="ctr"/>
            <a:r>
              <a:rPr lang="en-US" sz="2000" dirty="0"/>
              <a:t>Adequate abundance, repeated high use, multi-year persistence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33" y="885452"/>
            <a:ext cx="8858239" cy="5110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873" y="1016269"/>
            <a:ext cx="1365936" cy="2048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 rot="16200000">
            <a:off x="884358" y="2060658"/>
            <a:ext cx="1732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04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0935639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70264" y="1145901"/>
            <a:ext cx="3775165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770710" y="1298512"/>
            <a:ext cx="3331028" cy="50177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 to Design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3727447">
            <a:off x="4051759" y="4411267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5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694215" y="1211564"/>
            <a:ext cx="3673928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939143" y="1294110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Multiple Studies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55171" y="2808514"/>
            <a:ext cx="1526722" cy="1126672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789463" y="3238499"/>
            <a:ext cx="3578679" cy="1251857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7684" y="3012623"/>
            <a:ext cx="41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1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1563" y="3483275"/>
            <a:ext cx="41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2" name="Oval 11"/>
          <p:cNvSpPr/>
          <p:nvPr/>
        </p:nvSpPr>
        <p:spPr>
          <a:xfrm>
            <a:off x="4529789" y="5492445"/>
            <a:ext cx="1106261" cy="92256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771" y="5599783"/>
            <a:ext cx="41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5812246" y="5492445"/>
            <a:ext cx="1106261" cy="92256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59228" y="5599783"/>
            <a:ext cx="41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6" name="Oval 15"/>
          <p:cNvSpPr/>
          <p:nvPr/>
        </p:nvSpPr>
        <p:spPr>
          <a:xfrm>
            <a:off x="7106276" y="5492445"/>
            <a:ext cx="1106261" cy="92256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53258" y="5599783"/>
            <a:ext cx="41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5157106" y="3309573"/>
            <a:ext cx="1526722" cy="1126672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79619" y="3513682"/>
            <a:ext cx="41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6126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6" grpId="0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77285" y="1286785"/>
            <a:ext cx="525053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073499" y="1369331"/>
            <a:ext cx="4739425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Major Activities of Birds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27091" y="2252724"/>
            <a:ext cx="2675230" cy="4012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97733" y="2569089"/>
            <a:ext cx="3081626" cy="34163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Foraging</a:t>
            </a: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>
                    <a:lumMod val="85000"/>
                  </a:schemeClr>
                </a:solidFill>
              </a:rPr>
              <a:t>Molting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Staging</a:t>
            </a:r>
            <a:endParaRPr lang="en-US" sz="3600" b="1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>
                    <a:lumMod val="85000"/>
                  </a:schemeClr>
                </a:solidFill>
              </a:rPr>
              <a:t>Wintering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Migrating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82088" y="6265384"/>
            <a:ext cx="212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3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77285" y="1286785"/>
            <a:ext cx="525053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073499" y="1369331"/>
            <a:ext cx="4739425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Major Activities of Birds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97733" y="2569089"/>
            <a:ext cx="3081626" cy="34163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Foraging</a:t>
            </a:r>
            <a:endParaRPr lang="en-US" sz="36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>
                    <a:lumMod val="85000"/>
                  </a:schemeClr>
                </a:solidFill>
              </a:rPr>
              <a:t>Molting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Staging</a:t>
            </a:r>
            <a:endParaRPr lang="en-US" sz="3600" b="1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>
                    <a:lumMod val="85000"/>
                  </a:schemeClr>
                </a:solidFill>
              </a:rPr>
              <a:t>Wintering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Migrating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5039" y="5733783"/>
            <a:ext cx="212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3" descr="X:\Program Area Documents\Arctic\MarineAtlas2017\Photos\5 Birds\NorthernFulmar\Northern_Fulmars_flock_0017_FFSS_Milo_Burch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5630" y="2856037"/>
            <a:ext cx="4314423" cy="2877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49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77285" y="1286785"/>
            <a:ext cx="525053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073499" y="1369331"/>
            <a:ext cx="4739425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Major Activities of Birds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97733" y="2569089"/>
            <a:ext cx="3081626" cy="34163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Foraging</a:t>
            </a:r>
            <a:endParaRPr lang="en-US" sz="36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Molting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Staging</a:t>
            </a:r>
            <a:endParaRPr lang="en-US" sz="3600" b="1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>
                    <a:lumMod val="85000"/>
                  </a:schemeClr>
                </a:solidFill>
              </a:rPr>
              <a:t>Wintering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Migrating</a:t>
            </a:r>
          </a:p>
        </p:txBody>
      </p:sp>
      <p:pic>
        <p:nvPicPr>
          <p:cNvPr id="11" name="Picture 4" descr="X:\Photos\Alaskan_Regions\Arctic\North Slope\Western Arctic\Teshekpuk Lake Cornell 2007\Brant_GWV805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4971" y="2856036"/>
            <a:ext cx="4355081" cy="28924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375039" y="5733783"/>
            <a:ext cx="212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6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77285" y="1286785"/>
            <a:ext cx="525053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073499" y="1369331"/>
            <a:ext cx="4739425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Major Activities of Birds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97733" y="2569089"/>
            <a:ext cx="3081626" cy="34163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Foraging</a:t>
            </a:r>
            <a:endParaRPr lang="en-US" sz="36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Molting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Staging</a:t>
            </a:r>
            <a:endParaRPr lang="en-US" sz="3600" b="1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>
                    <a:lumMod val="85000"/>
                  </a:schemeClr>
                </a:solidFill>
              </a:rPr>
              <a:t>Wintering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Migrating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54229" y="2856036"/>
            <a:ext cx="4336565" cy="28924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375039" y="5733783"/>
            <a:ext cx="212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6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X:\Photos\Birds\Ducks\Eider\Spectacled Eider\SpectacledEidersWinterFlock_WilliamLarned_F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2752" y="2856036"/>
            <a:ext cx="4312402" cy="28777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77285" y="1286785"/>
            <a:ext cx="525053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073499" y="1369331"/>
            <a:ext cx="4739425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Major Activities of Birds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97733" y="2569089"/>
            <a:ext cx="3081626" cy="34163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Foraging</a:t>
            </a:r>
            <a:endParaRPr lang="en-US" sz="36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Molting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Staging</a:t>
            </a:r>
            <a:endParaRPr lang="en-US" sz="3600" b="1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Wintering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Migrating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5039" y="5733783"/>
            <a:ext cx="212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USFWS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9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X:\Photos\Birds\Ducks\Eider\Spectacled Eider\SpectacledEidersWinterFlock_WilliamLarned_F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2752" y="2856036"/>
            <a:ext cx="4312402" cy="28777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77285" y="1286785"/>
            <a:ext cx="525053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073499" y="1369331"/>
            <a:ext cx="4739425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Major Activities of Birds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97733" y="2569089"/>
            <a:ext cx="3081626" cy="34163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Foraging</a:t>
            </a:r>
            <a:endParaRPr lang="en-US" sz="36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Molting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Staging</a:t>
            </a:r>
            <a:endParaRPr lang="en-US" sz="3600" b="1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Wintering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Migrating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5039" y="5733783"/>
            <a:ext cx="212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8" descr="X:\Photos\Birds\Seabirds\Gulls_and_Kittiwakes\Gulls\Sabine's Gull\Sabine's_Gull_flight_S2E6076_FFSSt_Milo_Burch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2751" y="2856036"/>
            <a:ext cx="4327301" cy="288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24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900" y="906233"/>
            <a:ext cx="8160657" cy="5649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557900" y="914412"/>
            <a:ext cx="8160657" cy="600164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Breeding: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	Sea Duck Joint Venture (2016)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Audubon Alaska (2016a) based on Walker and Smith (2014)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Audubon Alaska (2016b) based on Powell and Suydam (</a:t>
            </a:r>
            <a:r>
              <a:rPr lang="en-US" sz="1600" dirty="0" smtClean="0">
                <a:solidFill>
                  <a:schemeClr val="bg1"/>
                </a:solidFill>
              </a:rPr>
              <a:t>2012)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NOAA </a:t>
            </a:r>
            <a:r>
              <a:rPr lang="en-US" sz="1600" dirty="0">
                <a:solidFill>
                  <a:schemeClr val="bg1"/>
                </a:solidFill>
              </a:rPr>
              <a:t>(</a:t>
            </a:r>
            <a:r>
              <a:rPr lang="en-US" sz="1600" dirty="0" smtClean="0">
                <a:solidFill>
                  <a:schemeClr val="bg1"/>
                </a:solidFill>
              </a:rPr>
              <a:t>1988)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Dickson </a:t>
            </a:r>
            <a:r>
              <a:rPr lang="en-US" sz="1600" dirty="0">
                <a:solidFill>
                  <a:schemeClr val="bg1"/>
                </a:solidFill>
              </a:rPr>
              <a:t>et al</a:t>
            </a:r>
            <a:r>
              <a:rPr lang="en-US" sz="1600" dirty="0" smtClean="0">
                <a:solidFill>
                  <a:schemeClr val="bg1"/>
                </a:solidFill>
              </a:rPr>
              <a:t>. (</a:t>
            </a:r>
            <a:r>
              <a:rPr lang="en-US" sz="1600" dirty="0">
                <a:solidFill>
                  <a:schemeClr val="bg1"/>
                </a:solidFill>
              </a:rPr>
              <a:t>1997)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Molting: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	</a:t>
            </a:r>
            <a:r>
              <a:rPr lang="en-US" sz="1600" dirty="0">
                <a:solidFill>
                  <a:schemeClr val="bg1"/>
                </a:solidFill>
              </a:rPr>
              <a:t>NOAA (1988)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Dickson (2012a)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Phillips et al. (2006)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Oppel (2008)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Staging: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	</a:t>
            </a:r>
            <a:r>
              <a:rPr lang="en-US" sz="1600" dirty="0">
                <a:solidFill>
                  <a:schemeClr val="bg1"/>
                </a:solidFill>
              </a:rPr>
              <a:t>Dickson (2012b)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Oppel et al. (2009)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Oppel (2008)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Audubon Alaska (2009)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Wintering: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	Sea Duck Joint Venture (</a:t>
            </a:r>
            <a:r>
              <a:rPr lang="en-US" sz="1600" dirty="0" smtClean="0">
                <a:solidFill>
                  <a:schemeClr val="bg1"/>
                </a:solidFill>
              </a:rPr>
              <a:t>2016)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Dickson </a:t>
            </a:r>
            <a:r>
              <a:rPr lang="en-US" sz="1600" dirty="0">
                <a:solidFill>
                  <a:schemeClr val="bg1"/>
                </a:solidFill>
              </a:rPr>
              <a:t>(</a:t>
            </a:r>
            <a:r>
              <a:rPr lang="en-US" sz="1600" dirty="0" smtClean="0">
                <a:solidFill>
                  <a:schemeClr val="bg1"/>
                </a:solidFill>
              </a:rPr>
              <a:t>2012a)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Phillips </a:t>
            </a:r>
            <a:r>
              <a:rPr lang="en-US" sz="1600" dirty="0">
                <a:solidFill>
                  <a:schemeClr val="bg1"/>
                </a:solidFill>
              </a:rPr>
              <a:t>et al. (</a:t>
            </a:r>
            <a:r>
              <a:rPr lang="en-US" sz="1600" dirty="0" smtClean="0">
                <a:solidFill>
                  <a:schemeClr val="bg1"/>
                </a:solidFill>
              </a:rPr>
              <a:t>2006)</a:t>
            </a:r>
          </a:p>
          <a:p>
            <a:r>
              <a:rPr lang="en-US" sz="1600" dirty="0">
                <a:solidFill>
                  <a:schemeClr val="bg1"/>
                </a:solidFill>
              </a:rPr>
              <a:t>	</a:t>
            </a:r>
            <a:r>
              <a:rPr lang="en-US" sz="1600" dirty="0" smtClean="0">
                <a:solidFill>
                  <a:schemeClr val="bg1"/>
                </a:solidFill>
              </a:rPr>
              <a:t>Oppel </a:t>
            </a:r>
            <a:r>
              <a:rPr lang="en-US" sz="1600" dirty="0">
                <a:solidFill>
                  <a:schemeClr val="bg1"/>
                </a:solidFill>
              </a:rPr>
              <a:t>(2008)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Migration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	Audubon Alaska (2016c) based on Oppel et al. (</a:t>
            </a:r>
            <a:r>
              <a:rPr lang="en-US" sz="1600" dirty="0" smtClean="0">
                <a:solidFill>
                  <a:schemeClr val="bg1"/>
                </a:solidFill>
              </a:rPr>
              <a:t>2009) and NOAA </a:t>
            </a:r>
            <a:r>
              <a:rPr lang="en-US" sz="1600" dirty="0">
                <a:solidFill>
                  <a:schemeClr val="bg1"/>
                </a:solidFill>
              </a:rPr>
              <a:t>(1988)</a:t>
            </a:r>
          </a:p>
          <a:p>
            <a:r>
              <a:rPr lang="en-US" sz="16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Composite Data Layers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7303" y="6580712"/>
            <a:ext cx="2125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image: Milo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Burcham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9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397952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70264" y="1145901"/>
            <a:ext cx="3775165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770710" y="1298512"/>
            <a:ext cx="3331028" cy="50177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 to Design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3727447">
            <a:off x="5986741" y="2532880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1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" y="1585204"/>
            <a:ext cx="9143998" cy="5272795"/>
          </a:xfrm>
          <a:prstGeom prst="rect">
            <a:avLst/>
          </a:prstGeom>
        </p:spPr>
      </p:pic>
      <p:pic>
        <p:nvPicPr>
          <p:cNvPr id="15362" name="Picture 2" descr="X:\Presentations\Arctic\Marine\Arctic Marine Atlas 2017\ABC\KIEImap_ArcMa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28" y="1532952"/>
            <a:ext cx="9116647" cy="527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Annual Cycle Maps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39143" y="836020"/>
            <a:ext cx="3213463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939143" y="918566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King Eider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23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Annual Cycle Maps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39143" y="836020"/>
            <a:ext cx="3213463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939143" y="918566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King Eider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30" y="1585204"/>
            <a:ext cx="9143576" cy="527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44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Annual Cycle Maps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39143" y="836020"/>
            <a:ext cx="3213463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939143" y="918566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King Eider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30" y="1585204"/>
            <a:ext cx="9143576" cy="527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19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Annual Cycle Maps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3428" y="2948740"/>
            <a:ext cx="408213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Extent of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Regular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Concentration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Core Area (IBA)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581637" y="1749964"/>
            <a:ext cx="221487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11"/>
          <p:cNvSpPr txBox="1">
            <a:spLocks/>
          </p:cNvSpPr>
          <p:nvPr/>
        </p:nvSpPr>
        <p:spPr>
          <a:xfrm>
            <a:off x="1816769" y="1825646"/>
            <a:ext cx="2058120" cy="5017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</a:rPr>
              <a:t>Intensity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440223" y="2658778"/>
            <a:ext cx="2821577" cy="236437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829932" y="3044169"/>
            <a:ext cx="2042157" cy="16154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177916" y="3437106"/>
            <a:ext cx="1352002" cy="807719"/>
          </a:xfrm>
          <a:prstGeom prst="ellipse">
            <a:avLst/>
          </a:prstGeom>
          <a:solidFill>
            <a:schemeClr val="bg1">
              <a:lumMod val="50000"/>
            </a:schemeClr>
          </a:solidFill>
          <a:ln w="57150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71103" y="3628695"/>
            <a:ext cx="768527" cy="403859"/>
          </a:xfrm>
          <a:prstGeom prst="ellipse">
            <a:avLst/>
          </a:prstGeom>
          <a:noFill/>
          <a:ln w="44450">
            <a:solidFill>
              <a:schemeClr val="tx1">
                <a:lumMod val="90000"/>
                <a:lumOff val="1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3727447">
            <a:off x="4087947" y="3193472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3727447">
            <a:off x="4196950" y="3586409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5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8209279" y="3802496"/>
            <a:ext cx="411483" cy="406269"/>
          </a:xfrm>
          <a:prstGeom prst="ellipse">
            <a:avLst/>
          </a:prstGeom>
          <a:solidFill>
            <a:srgbClr val="FAD916"/>
          </a:solidFill>
          <a:ln w="2222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7639365" y="3805612"/>
            <a:ext cx="411483" cy="406269"/>
          </a:xfrm>
          <a:prstGeom prst="ellipse">
            <a:avLst/>
          </a:prstGeom>
          <a:solidFill>
            <a:srgbClr val="FAD9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3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4789" y="4293082"/>
            <a:ext cx="4762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6260" y="4299296"/>
            <a:ext cx="4667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4313" y="3567886"/>
            <a:ext cx="31435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  <a:endParaRPr lang="en-US" sz="36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Molting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Staging</a:t>
            </a:r>
            <a:endParaRPr lang="en-US" sz="3600" b="1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</a:rPr>
              <a:t>Wintering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Migrating</a:t>
            </a:r>
          </a:p>
        </p:txBody>
      </p:sp>
      <p:sp>
        <p:nvSpPr>
          <p:cNvPr id="7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Annual Cycle Maps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4313" y="1199688"/>
            <a:ext cx="2523634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851672" y="1275370"/>
            <a:ext cx="1753321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</a:rPr>
              <a:t>Activity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0653" y="3751961"/>
            <a:ext cx="4286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4894" y="3738626"/>
            <a:ext cx="4667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079" y="4786124"/>
            <a:ext cx="48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4426" y="4782372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8176" y="4279514"/>
            <a:ext cx="4381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6059" y="4241421"/>
            <a:ext cx="4381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079" y="5311962"/>
            <a:ext cx="48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566" y="5296722"/>
            <a:ext cx="48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446173" y="5547227"/>
            <a:ext cx="767725" cy="118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ontent Placeholder 11"/>
          <p:cNvSpPr txBox="1">
            <a:spLocks/>
          </p:cNvSpPr>
          <p:nvPr/>
        </p:nvSpPr>
        <p:spPr>
          <a:xfrm rot="16200000">
            <a:off x="2702791" y="2601898"/>
            <a:ext cx="1674679" cy="3562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002060"/>
                </a:solidFill>
              </a:rPr>
              <a:t>Regular use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24" name="Content Placeholder 11"/>
          <p:cNvSpPr txBox="1">
            <a:spLocks/>
          </p:cNvSpPr>
          <p:nvPr/>
        </p:nvSpPr>
        <p:spPr>
          <a:xfrm rot="16200000">
            <a:off x="3293797" y="2601898"/>
            <a:ext cx="1674679" cy="3562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002060"/>
                </a:solidFill>
              </a:rPr>
              <a:t>Concentration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04729" y="3632446"/>
            <a:ext cx="31435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Breeding</a:t>
            </a:r>
            <a:endParaRPr lang="en-US" sz="36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2060"/>
                </a:solidFill>
              </a:rPr>
              <a:t>Foraging</a:t>
            </a:r>
          </a:p>
        </p:txBody>
      </p:sp>
      <p:sp>
        <p:nvSpPr>
          <p:cNvPr id="27" name="Content Placeholder 11"/>
          <p:cNvSpPr txBox="1">
            <a:spLocks/>
          </p:cNvSpPr>
          <p:nvPr/>
        </p:nvSpPr>
        <p:spPr>
          <a:xfrm>
            <a:off x="5284877" y="2753439"/>
            <a:ext cx="1753321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u="sng" dirty="0" smtClean="0">
                <a:solidFill>
                  <a:srgbClr val="002060"/>
                </a:solidFill>
              </a:rPr>
              <a:t>Colonial</a:t>
            </a:r>
            <a:endParaRPr lang="en-US" sz="3200" b="1" u="sng" dirty="0">
              <a:solidFill>
                <a:srgbClr val="002060"/>
              </a:solidFill>
            </a:endParaRPr>
          </a:p>
        </p:txBody>
      </p:sp>
      <p:sp>
        <p:nvSpPr>
          <p:cNvPr id="37" name="Content Placeholder 11"/>
          <p:cNvSpPr txBox="1">
            <a:spLocks/>
          </p:cNvSpPr>
          <p:nvPr/>
        </p:nvSpPr>
        <p:spPr>
          <a:xfrm rot="16200000">
            <a:off x="6994570" y="2666458"/>
            <a:ext cx="1674679" cy="3562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002060"/>
                </a:solidFill>
              </a:rPr>
              <a:t>Regular use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38" name="Content Placeholder 11"/>
          <p:cNvSpPr txBox="1">
            <a:spLocks/>
          </p:cNvSpPr>
          <p:nvPr/>
        </p:nvSpPr>
        <p:spPr>
          <a:xfrm rot="16200000">
            <a:off x="7585576" y="2666458"/>
            <a:ext cx="1674679" cy="3562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002060"/>
                </a:solidFill>
              </a:rPr>
              <a:t>Concentration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41" name="Content Placeholder 11"/>
          <p:cNvSpPr txBox="1">
            <a:spLocks/>
          </p:cNvSpPr>
          <p:nvPr/>
        </p:nvSpPr>
        <p:spPr>
          <a:xfrm>
            <a:off x="526233" y="2753604"/>
            <a:ext cx="271324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u="sng" dirty="0" smtClean="0">
                <a:solidFill>
                  <a:srgbClr val="002060"/>
                </a:solidFill>
              </a:rPr>
              <a:t>Non-Colonial</a:t>
            </a:r>
            <a:endParaRPr lang="en-US" sz="3200" b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 animBg="1"/>
      <p:bldP spid="5" grpId="0"/>
      <p:bldP spid="23" grpId="0"/>
      <p:bldP spid="24" grpId="0"/>
      <p:bldP spid="25" grpId="0"/>
      <p:bldP spid="27" grpId="0"/>
      <p:bldP spid="37" grpId="0"/>
      <p:bldP spid="38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Annual Cycle Maps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" y="1585204"/>
            <a:ext cx="9143998" cy="5272795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2939143" y="836020"/>
            <a:ext cx="3213463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2939143" y="918566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King Eider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17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93669"/>
            <a:ext cx="9125238" cy="526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Subtitle 7"/>
          <p:cNvSpPr txBox="1">
            <a:spLocks/>
          </p:cNvSpPr>
          <p:nvPr/>
        </p:nvSpPr>
        <p:spPr>
          <a:xfrm>
            <a:off x="239727" y="104504"/>
            <a:ext cx="6788092" cy="5889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C000"/>
                </a:solidFill>
              </a:rPr>
              <a:t>Annual Cycle Maps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704011" y="836020"/>
            <a:ext cx="3788229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ontent Placeholder 4"/>
          <p:cNvSpPr txBox="1">
            <a:spLocks/>
          </p:cNvSpPr>
          <p:nvPr/>
        </p:nvSpPr>
        <p:spPr>
          <a:xfrm>
            <a:off x="2939143" y="918566"/>
            <a:ext cx="3213463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Crested Auklet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1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358116"/>
              </p:ext>
            </p:extLst>
          </p:nvPr>
        </p:nvGraphicFramePr>
        <p:xfrm>
          <a:off x="248195" y="1583507"/>
          <a:ext cx="6296296" cy="470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246" y="2877716"/>
            <a:ext cx="2228097" cy="21919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70264" y="1145901"/>
            <a:ext cx="3775165" cy="82296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770710" y="1298512"/>
            <a:ext cx="3331028" cy="50177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 to Design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3727447">
            <a:off x="5762897" y="2805947"/>
            <a:ext cx="344694" cy="68967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1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777285" y="836020"/>
            <a:ext cx="6091707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687132" y="918566"/>
            <a:ext cx="6297769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Bringing it all Together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15" y="1757288"/>
            <a:ext cx="4127863" cy="2380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268" y="2138895"/>
            <a:ext cx="4127861" cy="2380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5468" y="2579906"/>
            <a:ext cx="4232366" cy="2441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0" name="Picture 2" descr="X:\Program Area Documents\Arctic\MarineAtlas2017\Photos\2 Physical Setting\Sea Ice from Arctic Shield, NOA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0086" y="1707637"/>
            <a:ext cx="1992220" cy="2656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X:\Program Area Documents\Arctic\MarineAtlas2017\Photos\7 Human Uses\Dutch Harbor oil rig &amp; icebreaker_May 2011_Beth Peluso 0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9219" y="2180631"/>
            <a:ext cx="2750514" cy="18336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X:\Program Area Documents\Arctic\MarineAtlas2017\Photos\6 Mammals\Whales\Bowhead_Vicki_Beave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196" y="2514649"/>
            <a:ext cx="2163664" cy="3245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2163" y="3242328"/>
            <a:ext cx="3979504" cy="2553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5497565" y="1609047"/>
            <a:ext cx="3525265" cy="4810520"/>
            <a:chOff x="5146764" y="1571320"/>
            <a:chExt cx="3525265" cy="4810520"/>
          </a:xfrm>
        </p:grpSpPr>
        <p:pic>
          <p:nvPicPr>
            <p:cNvPr id="12" name="Picture 10" descr="Image result for spiral bindi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6764" y="1571320"/>
              <a:ext cx="3525265" cy="4810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X:\Publications\Arctic\Marine\ArcticMarineAtlas2017\Draft\Arctic_Marine_Atlas_cover_highres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1854" y="2700949"/>
              <a:ext cx="2684621" cy="345165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  <a:extLst/>
          </p:spPr>
        </p:pic>
      </p:grpSp>
      <p:sp>
        <p:nvSpPr>
          <p:cNvPr id="15" name="Content Placeholder 4"/>
          <p:cNvSpPr txBox="1">
            <a:spLocks/>
          </p:cNvSpPr>
          <p:nvPr/>
        </p:nvSpPr>
        <p:spPr>
          <a:xfrm>
            <a:off x="125032" y="6356224"/>
            <a:ext cx="6297769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70000" lnSpcReduction="20000"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Early 2017 review, mid-2017 publication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40974" y="1886603"/>
            <a:ext cx="6823752" cy="45370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5"/>
          <p:cNvSpPr>
            <a:spLocks noGrp="1"/>
          </p:cNvSpPr>
          <p:nvPr>
            <p:ph idx="1"/>
          </p:nvPr>
        </p:nvSpPr>
        <p:spPr>
          <a:xfrm>
            <a:off x="1396403" y="3497586"/>
            <a:ext cx="6562497" cy="275626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data useful and accessible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holistic picture for species and ecosystems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 planning and decisions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resource for a wide range of users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2011" y="6177447"/>
            <a:ext cx="17923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 smtClean="0">
                <a:solidFill>
                  <a:schemeClr val="bg1"/>
                </a:solidFill>
              </a:rPr>
              <a:t>image: Tim Sullivan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77285" y="836020"/>
            <a:ext cx="6091707" cy="65314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1687132" y="918566"/>
            <a:ext cx="6297769" cy="5017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304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Bringing it all Together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9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32" y="737236"/>
            <a:ext cx="9139535" cy="609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32" y="3919851"/>
            <a:ext cx="8621486" cy="2014083"/>
          </a:xfrm>
          <a:prstGeom prst="rect">
            <a:avLst/>
          </a:prstGeom>
          <a:solidFill>
            <a:srgbClr val="000000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1" y="4115793"/>
            <a:ext cx="8040189" cy="147002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Better Bird Maps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2017 </a:t>
            </a:r>
            <a:r>
              <a:rPr lang="en-US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Ecological Atlas of the </a:t>
            </a:r>
            <a:br>
              <a:rPr lang="en-US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Bering, Chukchi, and Beaufort Seas</a:t>
            </a:r>
            <a:endParaRPr lang="en-US" sz="2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030" y="6033959"/>
            <a:ext cx="7262949" cy="588910"/>
          </a:xfrm>
        </p:spPr>
        <p:txBody>
          <a:bodyPr>
            <a:noAutofit/>
          </a:bodyPr>
          <a:lstStyle/>
          <a:p>
            <a:r>
              <a:rPr lang="en-US" i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Melanie Smith, Max Goldman, Erika Knight, Daniel Huffman, and Ben Sullender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96388" y="1593669"/>
            <a:ext cx="7955280" cy="15283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400" i="1" kern="1200">
                <a:solidFill>
                  <a:schemeClr val="accent1"/>
                </a:solidFill>
                <a:latin typeface="Bookman Old Style" panose="02050604050505020204" pitchFamily="18" charset="0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200"/>
              </a:spcBef>
              <a:buClr>
                <a:schemeClr val="accent1"/>
              </a:buClr>
              <a:buFont typeface="Wingdings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8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i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02878" y="6525457"/>
            <a:ext cx="2092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image: Milo </a:t>
            </a:r>
            <a:r>
              <a:rPr lang="en-US" sz="1400" b="1" dirty="0" err="1" smtClean="0">
                <a:solidFill>
                  <a:schemeClr val="bg1"/>
                </a:solidFill>
              </a:rPr>
              <a:t>Burcham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78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udubon">
      <a:dk1>
        <a:srgbClr val="262626"/>
      </a:dk1>
      <a:lt1>
        <a:sysClr val="window" lastClr="FFFFFF"/>
      </a:lt1>
      <a:dk2>
        <a:srgbClr val="453028"/>
      </a:dk2>
      <a:lt2>
        <a:srgbClr val="F8F9F4"/>
      </a:lt2>
      <a:accent1>
        <a:srgbClr val="06ABE1"/>
      </a:accent1>
      <a:accent2>
        <a:srgbClr val="E18500"/>
      </a:accent2>
      <a:accent3>
        <a:srgbClr val="91C400"/>
      </a:accent3>
      <a:accent4>
        <a:srgbClr val="CC3F50"/>
      </a:accent4>
      <a:accent5>
        <a:srgbClr val="A9A8AD"/>
      </a:accent5>
      <a:accent6>
        <a:srgbClr val="CFAB35"/>
      </a:accent6>
      <a:hlink>
        <a:srgbClr val="0000FF"/>
      </a:hlink>
      <a:folHlink>
        <a:srgbClr val="800080"/>
      </a:folHlink>
    </a:clrScheme>
    <a:fontScheme name="Audubon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9e4c878-e3ad-4ee5-b937-70df3e1cc7fe">7SUXFNCRWVX5-175-41</_dlc_DocId>
    <_dlc_DocIdUrl xmlns="e9e4c878-e3ad-4ee5-b937-70df3e1cc7fe">
      <Url>https://audsoc.sharepoint.com/EngagementPublic/_layouts/15/DocIdRedir.aspx?ID=7SUXFNCRWVX5-175-41</Url>
      <Description>7SUXFNCRWVX5-175-41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5C21A395D3B547A9666A722D32174C" ma:contentTypeVersion="1" ma:contentTypeDescription="Create a new document." ma:contentTypeScope="" ma:versionID="cfaf08dad3951364b9c84f96c9d20ab4">
  <xsd:schema xmlns:xsd="http://www.w3.org/2001/XMLSchema" xmlns:xs="http://www.w3.org/2001/XMLSchema" xmlns:p="http://schemas.microsoft.com/office/2006/metadata/properties" xmlns:ns2="e9e4c878-e3ad-4ee5-b937-70df3e1cc7fe" targetNamespace="http://schemas.microsoft.com/office/2006/metadata/properties" ma:root="true" ma:fieldsID="83a8643044ada0816f3243425cd31e82" ns2:_="">
    <xsd:import namespace="e9e4c878-e3ad-4ee5-b937-70df3e1cc7f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e4c878-e3ad-4ee5-b937-70df3e1cc7f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945A09-E6A2-4378-AA39-BE3104BC36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15AEE6-7A23-4048-B21B-49ECCD95099F}">
  <ds:schemaRefs>
    <ds:schemaRef ds:uri="http://purl.org/dc/dcmitype/"/>
    <ds:schemaRef ds:uri="http://schemas.microsoft.com/office/infopath/2007/PartnerControls"/>
    <ds:schemaRef ds:uri="e9e4c878-e3ad-4ee5-b937-70df3e1cc7f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41419D5-91D0-4D46-B8AF-D85FD6D0C0C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21F338C-8393-4134-A037-26BECEC34B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e4c878-e3ad-4ee5-b937-70df3e1cc7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10891</TotalTime>
  <Words>657</Words>
  <Application>Microsoft Office PowerPoint</Application>
  <PresentationFormat>On-screen Show (4:3)</PresentationFormat>
  <Paragraphs>280</Paragraphs>
  <Slides>38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Building Better Bird Maps The 2017 Ecological Atlas of the  Bering, Chukchi, and Beaufort Seas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Building Better Bird Maps The 2017 Ecological Atlas of the  Bering, Chukchi, and Beaufort Seas</vt:lpstr>
    </vt:vector>
  </TitlesOfParts>
  <Company>Marktime Media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Schulp</dc:creator>
  <cp:lastModifiedBy>Smith, Melanie A.</cp:lastModifiedBy>
  <cp:revision>202</cp:revision>
  <dcterms:created xsi:type="dcterms:W3CDTF">2014-08-13T15:20:23Z</dcterms:created>
  <dcterms:modified xsi:type="dcterms:W3CDTF">2016-12-07T17:19:53Z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0x0101003D5C21A395D3B547A9666A722D32174C</vt:lpwstr>
  </property>
  <property fmtid="{D5CDD505-2E9C-101B-9397-08002B2CF9AE}" pid="3" name="_dlc_DocIdItemGuid">
    <vt:lpwstr>eca3360b-3d72-49b7-8590-0cb00e267633</vt:lpwstr>
  </property>
</Properties>
</file>