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8"/>
  </p:sldMasterIdLst>
  <p:notesMasterIdLst>
    <p:notesMasterId r:id="rId80"/>
  </p:notesMasterIdLst>
  <p:sldIdLst>
    <p:sldId id="256" r:id="rId19"/>
    <p:sldId id="370" r:id="rId20"/>
    <p:sldId id="371" r:id="rId21"/>
    <p:sldId id="372" r:id="rId22"/>
    <p:sldId id="265" r:id="rId23"/>
    <p:sldId id="258" r:id="rId24"/>
    <p:sldId id="353" r:id="rId25"/>
    <p:sldId id="335" r:id="rId26"/>
    <p:sldId id="282" r:id="rId27"/>
    <p:sldId id="260" r:id="rId28"/>
    <p:sldId id="261" r:id="rId29"/>
    <p:sldId id="330" r:id="rId30"/>
    <p:sldId id="331" r:id="rId31"/>
    <p:sldId id="287" r:id="rId32"/>
    <p:sldId id="285" r:id="rId33"/>
    <p:sldId id="298" r:id="rId34"/>
    <p:sldId id="274" r:id="rId35"/>
    <p:sldId id="286" r:id="rId36"/>
    <p:sldId id="290" r:id="rId37"/>
    <p:sldId id="292" r:id="rId38"/>
    <p:sldId id="293" r:id="rId39"/>
    <p:sldId id="294" r:id="rId40"/>
    <p:sldId id="268" r:id="rId41"/>
    <p:sldId id="297" r:id="rId42"/>
    <p:sldId id="300" r:id="rId43"/>
    <p:sldId id="301" r:id="rId44"/>
    <p:sldId id="302" r:id="rId45"/>
    <p:sldId id="336" r:id="rId46"/>
    <p:sldId id="305" r:id="rId47"/>
    <p:sldId id="304" r:id="rId48"/>
    <p:sldId id="308" r:id="rId49"/>
    <p:sldId id="313" r:id="rId50"/>
    <p:sldId id="306" r:id="rId51"/>
    <p:sldId id="309" r:id="rId52"/>
    <p:sldId id="310" r:id="rId53"/>
    <p:sldId id="383" r:id="rId54"/>
    <p:sldId id="386" r:id="rId55"/>
    <p:sldId id="339" r:id="rId56"/>
    <p:sldId id="345" r:id="rId57"/>
    <p:sldId id="346" r:id="rId58"/>
    <p:sldId id="373" r:id="rId59"/>
    <p:sldId id="374" r:id="rId60"/>
    <p:sldId id="375" r:id="rId61"/>
    <p:sldId id="376" r:id="rId62"/>
    <p:sldId id="377" r:id="rId63"/>
    <p:sldId id="319" r:id="rId64"/>
    <p:sldId id="349" r:id="rId65"/>
    <p:sldId id="348" r:id="rId66"/>
    <p:sldId id="351" r:id="rId67"/>
    <p:sldId id="323" r:id="rId68"/>
    <p:sldId id="364" r:id="rId69"/>
    <p:sldId id="369" r:id="rId70"/>
    <p:sldId id="382" r:id="rId71"/>
    <p:sldId id="385" r:id="rId72"/>
    <p:sldId id="327" r:id="rId73"/>
    <p:sldId id="326" r:id="rId74"/>
    <p:sldId id="379" r:id="rId75"/>
    <p:sldId id="380" r:id="rId76"/>
    <p:sldId id="381" r:id="rId77"/>
    <p:sldId id="266" r:id="rId78"/>
    <p:sldId id="387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  <a:srgbClr val="275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4" autoAdjust="0"/>
    <p:restoredTop sz="96390" autoAdjust="0"/>
  </p:normalViewPr>
  <p:slideViewPr>
    <p:cSldViewPr>
      <p:cViewPr varScale="1">
        <p:scale>
          <a:sx n="76" d="100"/>
          <a:sy n="76" d="100"/>
        </p:scale>
        <p:origin x="-10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slideMaster" Target="slideMasters/slideMaster1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tableStyles" Target="tableStyles.xml"/><Relationship Id="rId7" Type="http://schemas.openxmlformats.org/officeDocument/2006/relationships/customXml" Target="../customXml/item7.xml"/><Relationship Id="rId71" Type="http://schemas.openxmlformats.org/officeDocument/2006/relationships/slide" Target="slides/slide53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slide" Target="slides/slide11.xml"/><Relationship Id="rId11" Type="http://schemas.openxmlformats.org/officeDocument/2006/relationships/customXml" Target="../customXml/item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customXml" Target="../customXml/item5.xml"/><Relationship Id="rId61" Type="http://schemas.openxmlformats.org/officeDocument/2006/relationships/slide" Target="slides/slide43.xml"/><Relationship Id="rId82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customXml" Target="../customXml/item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55535-9D42-4A11-BDAE-AD6139EEDA5F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A471F-DE88-491E-BF42-B26E0AD62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2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A471F-DE88-491E-BF42-B26E0AD62A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8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5260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4556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1279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0109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884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8296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8217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383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0615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0417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096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B4B-2867-42C3-A4F6-B9C3164DBB63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BCE05-8348-44FD-AA73-8182B75EC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0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08" y="3200400"/>
            <a:ext cx="8650224" cy="310728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28600"/>
            <a:ext cx="8650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rPr>
              <a:t>Identifying Important Bird Areas for Waterfowl in Terrestrial and Coastal Alaska Using Aerial Survey Data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4502" y="1600200"/>
            <a:ext cx="8650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Myriad Pro" pitchFamily="34" charset="0"/>
              </a:rPr>
              <a:t>Melanie Smith and Nathan Walker</a:t>
            </a:r>
          </a:p>
          <a:p>
            <a:pPr algn="ctr"/>
            <a:r>
              <a:rPr lang="en-US" sz="2200" dirty="0" smtClean="0">
                <a:solidFill>
                  <a:schemeClr val="bg1"/>
                </a:solidFill>
                <a:latin typeface="Myriad Pro" pitchFamily="34" charset="0"/>
              </a:rPr>
              <a:t>Audubon Alaska</a:t>
            </a:r>
          </a:p>
          <a:p>
            <a:pPr algn="ctr"/>
            <a:r>
              <a:rPr lang="en-US" sz="2200" dirty="0" smtClean="0">
                <a:solidFill>
                  <a:schemeClr val="bg1"/>
                </a:solidFill>
                <a:latin typeface="Myriad Pro" pitchFamily="34" charset="0"/>
              </a:rPr>
              <a:t>July 11, 2014</a:t>
            </a:r>
            <a:endParaRPr lang="en-US" sz="22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57320" y="6307683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1628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Myriad Pro" pitchFamily="34" charset="0"/>
              </a:rPr>
              <a:t>Important Bird Areas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14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49" b="21277"/>
          <a:stretch/>
        </p:blipFill>
        <p:spPr bwMode="auto">
          <a:xfrm>
            <a:off x="1756135" y="975360"/>
            <a:ext cx="5714317" cy="27432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499071" y="3647440"/>
            <a:ext cx="83388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9pPr>
          </a:lstStyle>
          <a:p>
            <a:pPr eaLnBrk="1" hangingPunct="1"/>
            <a:r>
              <a:rPr lang="en-US" sz="900" dirty="0" smtClean="0">
                <a:solidFill>
                  <a:schemeClr val="bg1"/>
                </a:solidFill>
              </a:rPr>
              <a:t>Milo Burcham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12240" y="4076854"/>
            <a:ext cx="6934200" cy="333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Sites that provide essential habitat for breeding, wintering, or migrating birds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rPr>
              <a:t>Public or Private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A few acres or thousands of acres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Usually discrete sites standing out from the landscape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4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1628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Myriad Pro" pitchFamily="34" charset="0"/>
              </a:rPr>
              <a:t>Important Bird Areas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14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49" b="21277"/>
          <a:stretch/>
        </p:blipFill>
        <p:spPr bwMode="auto">
          <a:xfrm>
            <a:off x="1756135" y="975360"/>
            <a:ext cx="5714317" cy="27432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499071" y="3647440"/>
            <a:ext cx="83388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haparral Pro Light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aparral Pro Light" pitchFamily="18" charset="0"/>
              </a:defRPr>
            </a:lvl9pPr>
          </a:lstStyle>
          <a:p>
            <a:pPr eaLnBrk="1" hangingPunct="1"/>
            <a:r>
              <a:rPr lang="en-US" sz="900" dirty="0" smtClean="0">
                <a:solidFill>
                  <a:schemeClr val="bg1"/>
                </a:solidFill>
              </a:rPr>
              <a:t>Milo Burcham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756135" y="4104324"/>
            <a:ext cx="5714317" cy="226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BirdLife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 International and National Audubon Society have abundance criteria which trigger IBA status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Areas that regularly hold &gt;1% of the global population, or &gt;1% of the North American population</a:t>
            </a:r>
          </a:p>
        </p:txBody>
      </p:sp>
    </p:spTree>
    <p:extLst>
      <p:ext uri="{BB962C8B-B14F-4D97-AF65-F5344CB8AC3E}">
        <p14:creationId xmlns:p14="http://schemas.microsoft.com/office/powerpoint/2010/main" val="258905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309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Myriad Pro" pitchFamily="34" charset="0"/>
              </a:rPr>
              <a:t>Important Bird Areas focus </a:t>
            </a:r>
            <a:r>
              <a:rPr lang="en-US" sz="2800" dirty="0" smtClean="0">
                <a:solidFill>
                  <a:schemeClr val="bg1"/>
                </a:solidFill>
                <a:latin typeface="Myriad Pro" pitchFamily="34" charset="0"/>
              </a:rPr>
              <a:t>on: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8561" y="4114800"/>
            <a:ext cx="6934200" cy="2743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Species of Conservation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Concern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Restricted-range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Species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Species in unique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habitats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cs typeface="Arial" charset="0"/>
              </a:rPr>
              <a:t>Species occurring in high densities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14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Y:\IBAs and Birds\Presentations and Abstracts\Marine IBA review\B_SPEI_0002_FFSS_crop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1219200"/>
            <a:ext cx="2438400" cy="2438400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5102447" y="3657600"/>
            <a:ext cx="76495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srgbClr val="000000"/>
                </a:solidFill>
              </a:rPr>
              <a:t>Milo </a:t>
            </a:r>
            <a:r>
              <a:rPr lang="en-US" sz="800" dirty="0" err="1" smtClean="0">
                <a:solidFill>
                  <a:srgbClr val="000000"/>
                </a:solidFill>
              </a:rPr>
              <a:t>Burcham</a:t>
            </a:r>
            <a:endParaRPr lang="en-US" sz="8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4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Important Bird Areas, 2009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40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152400"/>
            <a:ext cx="8650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  <a:latin typeface="Myriad Pro" pitchFamily="34" charset="0"/>
              </a:rPr>
              <a:t>Red: North Pacific Pelagic Seabird Database</a:t>
            </a:r>
          </a:p>
          <a:p>
            <a:pPr algn="ctr"/>
            <a:r>
              <a:rPr lang="en-US" sz="2200" dirty="0" smtClean="0">
                <a:solidFill>
                  <a:schemeClr val="bg1"/>
                </a:solidFill>
                <a:latin typeface="Myriad Pro" pitchFamily="34" charset="0"/>
              </a:rPr>
              <a:t>Yellow</a:t>
            </a:r>
            <a:r>
              <a:rPr lang="en-US" sz="2200" dirty="0">
                <a:solidFill>
                  <a:schemeClr val="bg1"/>
                </a:solidFill>
                <a:latin typeface="Myriad Pro" pitchFamily="34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latin typeface="Myriad Pro" pitchFamily="34" charset="0"/>
              </a:rPr>
              <a:t>Seabird Information Network Colony Catalog</a:t>
            </a:r>
            <a:endParaRPr lang="en-US" sz="22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69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Important Bird Areas, 2009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995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Important Bird Areas, 2013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2798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Survey Types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6576149"/>
            <a:ext cx="1524000" cy="195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6" y="1022909"/>
            <a:ext cx="8291387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87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smtClean="0">
                <a:solidFill>
                  <a:schemeClr val="bg1"/>
                </a:solidFill>
                <a:latin typeface="Myriad Pro" pitchFamily="34" charset="0"/>
              </a:rPr>
              <a:t>Red: Aerial 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Transect Point Data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" y="3505200"/>
            <a:ext cx="2741861" cy="1828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925902" y="5361425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6576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Aerial </a:t>
            </a:r>
            <a:r>
              <a:rPr lang="en-US" sz="1600" dirty="0" err="1" smtClean="0"/>
              <a:t>waterbird</a:t>
            </a:r>
            <a:r>
              <a:rPr lang="en-US" sz="1600" dirty="0" smtClean="0"/>
              <a:t> </a:t>
            </a:r>
            <a:r>
              <a:rPr lang="en-US" sz="1600" dirty="0"/>
              <a:t>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Many years of overlapping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Large survey extent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Known survey area boundaries</a:t>
            </a:r>
          </a:p>
        </p:txBody>
      </p:sp>
    </p:spTree>
    <p:extLst>
      <p:ext uri="{BB962C8B-B14F-4D97-AF65-F5344CB8AC3E}">
        <p14:creationId xmlns:p14="http://schemas.microsoft.com/office/powerpoint/2010/main" val="40168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Blue: Shoreline Census Point Data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" y="3505200"/>
            <a:ext cx="2741861" cy="18287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925902" y="5361425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6576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Aerial </a:t>
            </a:r>
            <a:r>
              <a:rPr lang="en-US" sz="1600" dirty="0" err="1" smtClean="0"/>
              <a:t>waterbird</a:t>
            </a:r>
            <a:r>
              <a:rPr lang="en-US" sz="1600" dirty="0" smtClean="0"/>
              <a:t> </a:t>
            </a:r>
            <a:r>
              <a:rPr lang="en-US" sz="1600" dirty="0"/>
              <a:t>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Many years of overlapping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Large survey extent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Exact survey boundaries unknown</a:t>
            </a:r>
          </a:p>
        </p:txBody>
      </p:sp>
    </p:spTree>
    <p:extLst>
      <p:ext uri="{BB962C8B-B14F-4D97-AF65-F5344CB8AC3E}">
        <p14:creationId xmlns:p14="http://schemas.microsoft.com/office/powerpoint/2010/main" val="27495214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Transect and Shoreline Survey Point Data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8" y="3505200"/>
            <a:ext cx="2246016" cy="1496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3505199"/>
            <a:ext cx="2246016" cy="1496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103097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List of Data Sources (Transects)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652017"/>
              </p:ext>
            </p:extLst>
          </p:nvPr>
        </p:nvGraphicFramePr>
        <p:xfrm>
          <a:off x="1116105" y="788894"/>
          <a:ext cx="8242688" cy="5669280"/>
        </p:xfrm>
        <a:graphic>
          <a:graphicData uri="http://schemas.openxmlformats.org/drawingml/2006/table">
            <a:tbl>
              <a:tblPr/>
              <a:tblGrid>
                <a:gridCol w="5918329"/>
                <a:gridCol w="2324359"/>
              </a:tblGrid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Alaska Expanded Aerial Waterfowl Survey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1989-2008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Arctic Coastal Plain Breeding Pairs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1992-2006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Arctic Coastal Plain Shorebird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2010-2012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Arctic Coastal Plain </a:t>
                      </a:r>
                      <a:r>
                        <a:rPr lang="en-US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Waterbird</a:t>
                      </a:r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2007-2010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Arctic Coastal Plain Yellow-billed Loon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2003-2004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Beaufort Sea Nearshore/Offshore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1999-2001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Scoter Population Aerial Survey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2004-2008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Copper River Dusky Canada Goose Database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1986-2008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National Park Service Shoreline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Surveys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2006-2013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North Slope Eider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1992-2006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PRISM Shorebird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2002-2008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Seward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Yellow-billed Loon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2005-2007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South-central Alaska Loon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2001-2003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Southeast Alaska </a:t>
                      </a:r>
                      <a:r>
                        <a:rPr lang="en-US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Nearshore</a:t>
                      </a:r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Survey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1997-2002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Alaska Trumpeter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Swan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2005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Western Alaska Common Eider Surveys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2006-2008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White Fronted Geese Breeding and Molting Aerial Survey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1994-2012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Wrangell Aerial Waterfowl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Yukon Delta Coastal Zone Geese, Swan, and Crane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1985-2008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Yukon Delta Coastal Zone Waterbird Surveys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1988-2008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7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75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List of Data Sources (Shoreline Census)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854882"/>
              </p:ext>
            </p:extLst>
          </p:nvPr>
        </p:nvGraphicFramePr>
        <p:xfrm>
          <a:off x="1116105" y="1142997"/>
          <a:ext cx="7754112" cy="2155738"/>
        </p:xfrm>
        <a:graphic>
          <a:graphicData uri="http://schemas.openxmlformats.org/drawingml/2006/table">
            <a:tbl>
              <a:tblPr/>
              <a:tblGrid>
                <a:gridCol w="5943600"/>
                <a:gridCol w="1810512"/>
              </a:tblGrid>
              <a:tr h="3810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Lower </a:t>
                      </a:r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Cook </a:t>
                      </a:r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Inlet </a:t>
                      </a:r>
                      <a:r>
                        <a:rPr lang="en-US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Steller's</a:t>
                      </a:r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</a:t>
                      </a:r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Eider </a:t>
                      </a:r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and </a:t>
                      </a:r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Merganser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2004-2005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9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Arctic Coastal Plain Molting Sea Duck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1998-2003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9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Kodiak Survey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2001-2010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9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Southeast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Alaska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1997-2002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9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Southwest Alaska Emperor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Goose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1999-2011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9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Southwest Alaska </a:t>
                      </a:r>
                      <a:r>
                        <a:rPr lang="en-US" sz="18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Steller’s</a:t>
                      </a:r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Eider Survey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1997-2012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7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95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Analysis Methods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6642556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6" y="1022909"/>
            <a:ext cx="8291387" cy="553029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943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Transect Point Data: Analysis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34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Transect Point Data (1994)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Transect Point Data (1994)</a:t>
            </a:r>
          </a:p>
        </p:txBody>
      </p:sp>
    </p:spTree>
    <p:extLst>
      <p:ext uri="{BB962C8B-B14F-4D97-AF65-F5344CB8AC3E}">
        <p14:creationId xmlns:p14="http://schemas.microsoft.com/office/powerpoint/2010/main" val="600009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Transect Point Data (1994)</a:t>
            </a:r>
          </a:p>
        </p:txBody>
      </p:sp>
    </p:spTree>
    <p:extLst>
      <p:ext uri="{BB962C8B-B14F-4D97-AF65-F5344CB8AC3E}">
        <p14:creationId xmlns:p14="http://schemas.microsoft.com/office/powerpoint/2010/main" val="19656859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Transect Point Data (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1994, Long-tailed Duck)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5931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6026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63815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58609" y="20596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4443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8789" y="20596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992374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37488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7583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5372" y="41068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0166" y="410904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06957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0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20346" y="410904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993931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135931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066026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063815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58609" y="60220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105400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094443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018789" y="60220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992374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836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Transect Point Data (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1994, Long-tailed Duck)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5931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6026" y="20574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63815" y="20574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58609" y="205963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3.57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4443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8789" y="20596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992374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37488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3.56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7583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2.04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65372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0166" y="410904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3.05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06957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2.04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0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20346" y="410904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993931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135931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066026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063815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58609" y="60220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105400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094443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0.51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018789" y="60220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992374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2.54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07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Transect Point Data (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1994, Long-tailed Duck)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5931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6026" y="20574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63815" y="20574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58609" y="205963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3.57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4443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8789" y="20596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992374" y="2057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37488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3.56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7583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2.04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65372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5.09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0166" y="410904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3.05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06957" y="410681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2.04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0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20346" y="410904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993931" y="4106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135931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066026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063815" y="6019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58609" y="60220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105400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094443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0.51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018789" y="60220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992374" y="6019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2.54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5680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Data: Analysis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9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 (2002)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28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 (2002)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409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 (2002)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977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 (2002, Long-tailed Duck)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2870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428178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770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428178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675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00945" y="444311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10400" y="34052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142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 (2002, Long-tailed Duck)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7946" y="418954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25309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25309" y="3220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90479" y="3220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115716" y="32268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02680" y="419410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30.8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57207" y="420589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27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00539" y="414093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0.88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33759" y="41454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170643" y="41716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20584" y="319443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0.48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153400" y="3220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2599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Shoreline Point Data (2002, Long-tailed Duck)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7946" y="418954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25309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25309" y="3220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90479" y="3220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15716" y="32268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02680" y="419410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30.8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7207" y="420589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27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000539" y="414093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0.88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33759" y="41454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70643" y="41716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20584" y="319443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0.48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153400" y="32205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28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North Slope Interior Transect Data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0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Long-tailed Duck Point to Raster (Interior)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66800" y="3835159"/>
            <a:ext cx="1496290" cy="14214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814945" y="3835159"/>
            <a:ext cx="0" cy="7391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1468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Long-tailed Duck Moving Window Analysis (Interior)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0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North Slope Coastal Survey Data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2628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Long-tailed Duck Moving Window Analysis 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(Coastal)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081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Long-tailed Duck 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Globally Significant Populations (Coastal)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9112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Long-tailed Duck 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Globally Significant Populations (Coastal)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1275601"/>
            <a:ext cx="1346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14,468 Birds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676400" y="1644933"/>
            <a:ext cx="762000" cy="1410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0" y="1573212"/>
            <a:ext cx="1346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&gt;</a:t>
            </a:r>
          </a:p>
          <a:p>
            <a:pPr algn="ctr"/>
            <a:r>
              <a:rPr lang="en-US" dirty="0" smtClean="0"/>
              <a:t>10,000 Birds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6781" y="4622906"/>
            <a:ext cx="2119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Potential </a:t>
            </a:r>
            <a:r>
              <a:rPr lang="en-US" dirty="0" smtClean="0"/>
              <a:t>Global IBA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35777" y="1388546"/>
            <a:ext cx="1463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148,853 Birds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784685" y="1757878"/>
            <a:ext cx="711115" cy="15654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94285" y="1686157"/>
            <a:ext cx="1346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&gt;</a:t>
            </a:r>
          </a:p>
          <a:p>
            <a:pPr algn="ctr"/>
            <a:r>
              <a:rPr lang="en-US" dirty="0" smtClean="0"/>
              <a:t>10,000 Birds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46389" y="4615978"/>
            <a:ext cx="2119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Potential Global IBA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678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0" grpId="0"/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Long-tailed Duck 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Globally Significant Populations (Coastal)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814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Long-tailed Duck Globally 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14000992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Alaskan Emperor Goose Analysis (Coastal, Spring)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66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Emperor Goose Globally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1262917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Emperor Goose Globally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255071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Emperor Goose Globally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2437891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Emperor Goose Globally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25802045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Emperor Goose Globally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2867318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88" y="1022909"/>
            <a:ext cx="8650224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Emperor Goose Globally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Significant Populations (Coastal)</a:t>
            </a:r>
          </a:p>
        </p:txBody>
      </p:sp>
    </p:spTree>
    <p:extLst>
      <p:ext uri="{BB962C8B-B14F-4D97-AF65-F5344CB8AC3E}">
        <p14:creationId xmlns:p14="http://schemas.microsoft.com/office/powerpoint/2010/main" val="41991118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Results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0" y="6642556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6" y="1022909"/>
            <a:ext cx="8291386" cy="553029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969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All Coastal IBAs (Spring)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8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All Coastal IBAs (Fall)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6221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All Interior IBAs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1131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Validation: Repeated Presence and Persistence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1241" y="1828800"/>
            <a:ext cx="2743159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200" dirty="0" smtClean="0">
                <a:solidFill>
                  <a:schemeClr val="bg1"/>
                </a:solidFill>
              </a:rPr>
              <a:t>Validation:</a:t>
            </a:r>
          </a:p>
          <a:p>
            <a:pPr>
              <a:lnSpc>
                <a:spcPct val="90000"/>
              </a:lnSpc>
            </a:pPr>
            <a:r>
              <a:rPr lang="en-US" sz="2200" dirty="0" smtClean="0">
                <a:solidFill>
                  <a:schemeClr val="bg1"/>
                </a:solidFill>
              </a:rPr>
              <a:t>&gt;=10 high density observations</a:t>
            </a:r>
          </a:p>
          <a:p>
            <a:pPr>
              <a:lnSpc>
                <a:spcPct val="120000"/>
              </a:lnSpc>
            </a:pPr>
            <a:r>
              <a:rPr lang="en-US" sz="2200" dirty="0" smtClean="0">
                <a:solidFill>
                  <a:schemeClr val="bg1"/>
                </a:solidFill>
              </a:rPr>
              <a:t>&gt;=2 high density years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04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allAtOnce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Validation: Repeated Presence and Persistence</a:t>
            </a:r>
          </a:p>
        </p:txBody>
      </p:sp>
    </p:spTree>
    <p:extLst>
      <p:ext uri="{BB962C8B-B14F-4D97-AF65-F5344CB8AC3E}">
        <p14:creationId xmlns:p14="http://schemas.microsoft.com/office/powerpoint/2010/main" val="186911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Final Interior/Coastal IBA Results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512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 smtClean="0">
                <a:solidFill>
                  <a:schemeClr val="bg1"/>
                </a:solidFill>
                <a:latin typeface="Myriad Pro" pitchFamily="34" charset="0"/>
              </a:rPr>
              <a:t>ModelBuilder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762926"/>
            <a:ext cx="5760720" cy="2506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2040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846746"/>
            <a:ext cx="5463540" cy="2339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60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4080" y="1676400"/>
            <a:ext cx="5798820" cy="4358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210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8359" y="2179320"/>
            <a:ext cx="554736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1980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42337"/>
            <a:ext cx="6781800" cy="6576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027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Final Interior/Coastal IBA Results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1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Interior, Coastal, and Marine IBAs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9888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8" y="1022909"/>
            <a:ext cx="8299763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Interior, Coastal, </a:t>
            </a:r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Marine, and Existing </a:t>
            </a:r>
            <a:r>
              <a:rPr lang="en-US" sz="2600" dirty="0">
                <a:solidFill>
                  <a:schemeClr val="bg1"/>
                </a:solidFill>
                <a:latin typeface="Myriad Pro" pitchFamily="34" charset="0"/>
              </a:rPr>
              <a:t>IBAs</a:t>
            </a:r>
          </a:p>
        </p:txBody>
      </p:sp>
    </p:spTree>
    <p:extLst>
      <p:ext uri="{BB962C8B-B14F-4D97-AF65-F5344CB8AC3E}">
        <p14:creationId xmlns:p14="http://schemas.microsoft.com/office/powerpoint/2010/main" val="16430996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19" y="1022909"/>
            <a:ext cx="8299762" cy="553029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Final IBAs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934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6888" y="117157"/>
            <a:ext cx="8650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Myriad Pro" pitchFamily="34" charset="0"/>
              </a:rPr>
              <a:t>Species Totals</a:t>
            </a:r>
            <a:endParaRPr lang="en-US" sz="2400" dirty="0">
              <a:solidFill>
                <a:schemeClr val="bg1"/>
              </a:solidFill>
              <a:latin typeface="Myriad Pro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877753"/>
              </p:ext>
            </p:extLst>
          </p:nvPr>
        </p:nvGraphicFramePr>
        <p:xfrm>
          <a:off x="1217792" y="762000"/>
          <a:ext cx="6708415" cy="5715000"/>
        </p:xfrm>
        <a:graphic>
          <a:graphicData uri="http://schemas.openxmlformats.org/drawingml/2006/table">
            <a:tbl>
              <a:tblPr/>
              <a:tblGrid>
                <a:gridCol w="2793475"/>
                <a:gridCol w="978735"/>
                <a:gridCol w="978735"/>
                <a:gridCol w="978735"/>
                <a:gridCol w="978735"/>
              </a:tblGrid>
              <a:tr h="34115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Species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Global IBA Threshold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Coastal</a:t>
                      </a:r>
                      <a:r>
                        <a:rPr lang="en-US" sz="15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(</a:t>
                      </a:r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Fall)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Coastal (Spring)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Interior (Breeding)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American Golden Plover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15,124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Black-bellied Plover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17,382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Baird's Sandpiper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520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3,641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Brant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2,960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93,306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52,877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20,788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Oystercatcher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1,374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126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Scoter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4,100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23,865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48,607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31,644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Emperor Goose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742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58,938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47,655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15,855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Glaucous Gull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7,190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28,378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14,594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82,653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Greater White-fronted Goose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13,180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4,551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153,164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Glaucous-winged Gull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5,700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165,651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4,788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2,614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King Eider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5,500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62,881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258,069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5,345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Long-billed Dowitcher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27,944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Long-tailed Duck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10,000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189,086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22,653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23,503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Mew Gull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5,503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4,291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27,347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Pelagic Cormorant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460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7,916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3,762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Red-necked Grebe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450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437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125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2,790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Red-throated Loon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1,014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116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7,974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Stellar's Eider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1,800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52,886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90,372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Surf Scoter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48,104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9,165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4,343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Trumpeter Swan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462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6,831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Tundra Swan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2,032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203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48,670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White-winged Scoter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1,900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32,541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15,364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35,407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Yellow-billed Loon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160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354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1,903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912316"/>
              </p:ext>
            </p:extLst>
          </p:nvPr>
        </p:nvGraphicFramePr>
        <p:xfrm>
          <a:off x="1219200" y="6477000"/>
          <a:ext cx="6705601" cy="228600"/>
        </p:xfrm>
        <a:graphic>
          <a:graphicData uri="http://schemas.openxmlformats.org/drawingml/2006/table">
            <a:tbl>
              <a:tblPr/>
              <a:tblGrid>
                <a:gridCol w="2133600"/>
                <a:gridCol w="533400"/>
                <a:gridCol w="2057400"/>
                <a:gridCol w="990600"/>
                <a:gridCol w="990601"/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Total</a:t>
                      </a:r>
                    </a:p>
                  </a:txBody>
                  <a:tcPr marL="45720" marR="4572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1,125,307</a:t>
                      </a:r>
                    </a:p>
                  </a:txBody>
                  <a:tcPr marL="45720" marR="4572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793,576</a:t>
                      </a:r>
                    </a:p>
                  </a:txBody>
                  <a:tcPr marL="45720" marR="4572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732,470</a:t>
                      </a:r>
                    </a:p>
                  </a:txBody>
                  <a:tcPr marL="45720" marR="4572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11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219200" y="3962400"/>
            <a:ext cx="6705600" cy="2286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6472238"/>
            <a:ext cx="6705600" cy="2286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6888" y="117157"/>
            <a:ext cx="8650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Myriad Pro" pitchFamily="34" charset="0"/>
              </a:rPr>
              <a:t>Percent of Estimated North American Population</a:t>
            </a:r>
            <a:endParaRPr lang="en-US" sz="2400" dirty="0">
              <a:solidFill>
                <a:schemeClr val="bg1"/>
              </a:solidFill>
              <a:latin typeface="Myriad Pro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218579"/>
              </p:ext>
            </p:extLst>
          </p:nvPr>
        </p:nvGraphicFramePr>
        <p:xfrm>
          <a:off x="1217792" y="762000"/>
          <a:ext cx="6708415" cy="5715000"/>
        </p:xfrm>
        <a:graphic>
          <a:graphicData uri="http://schemas.openxmlformats.org/drawingml/2006/table">
            <a:tbl>
              <a:tblPr/>
              <a:tblGrid>
                <a:gridCol w="2793475"/>
                <a:gridCol w="978735"/>
                <a:gridCol w="978735"/>
                <a:gridCol w="978735"/>
                <a:gridCol w="978735"/>
              </a:tblGrid>
              <a:tr h="3411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Species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Global IBA Threshold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Coastal</a:t>
                      </a:r>
                      <a:r>
                        <a:rPr lang="en-US" sz="15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 (</a:t>
                      </a:r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Fall)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Coastal (Spring)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Interior (Breeding)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American Golden Plover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7.6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Black-bellied Plover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8.7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Baird's Sandpiper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520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Brant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2,960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31.5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17.9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Oystercatcher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13.7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1.3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Black Scoter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4,100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5.8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11.9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7.7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Emperor Goose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742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79.4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64.2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21.4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Glaucous Gull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7,190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11.5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Greater White-fronted Goose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13,180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11.6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Glaucous-winged Gull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5,700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29.1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King Eider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5,500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11.4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46.9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Long-billed Dowitcher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5.6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Long-tailed Duck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10,000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18.9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2.3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Mew Gull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3,000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1.8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9.1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Pelagic Cormorant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460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17.2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8.2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Red-necked Grebe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450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6.2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Red-throated Loon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2.5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19.9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Stellar's Eider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1,800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29.4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50.2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Surf Scoter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4,000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12.0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2.3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Trumpeter Swan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462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14.8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Tundra Swan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2,032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0.1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24.0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White-winged Scoter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1,900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17.1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8.1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18.6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Yellow-billed Loon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160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2.2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500" b="0" i="0" u="none" strike="noStrike" dirty="0">
                        <a:solidFill>
                          <a:schemeClr val="bg1"/>
                        </a:solidFill>
                        <a:effectLst/>
                        <a:latin typeface="Myriad Pro" pitchFamily="34" charset="0"/>
                      </a:endParaRP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itchFamily="34" charset="0"/>
                        </a:rPr>
                        <a:t>11.9</a:t>
                      </a:r>
                    </a:p>
                  </a:txBody>
                  <a:tcPr marL="45720" marR="4572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15340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Chaparral Pro Light" pitchFamily="18" charset="0"/>
            </a:endParaRPr>
          </a:p>
        </p:txBody>
      </p:sp>
      <p:pic>
        <p:nvPicPr>
          <p:cNvPr id="6" name="Picture 6" descr="Aud_AK_logo_le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738" y="6380163"/>
            <a:ext cx="881062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19200" y="2590800"/>
            <a:ext cx="6705600" cy="2286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09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888" y="269557"/>
            <a:ext cx="865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Myriad Pro" pitchFamily="34" charset="0"/>
              </a:rPr>
              <a:t>A Closer Look</a:t>
            </a:r>
            <a:endParaRPr lang="en-US" sz="28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4388" y="6470556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22879" y="904240"/>
            <a:ext cx="3788641" cy="56829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98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06" y="1022909"/>
            <a:ext cx="8291387" cy="553029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6888" y="269557"/>
            <a:ext cx="8650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Myriad Pro" pitchFamily="34" charset="0"/>
              </a:rPr>
              <a:t>Questions?</a:t>
            </a:r>
            <a:endParaRPr lang="en-US" sz="2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274" y="971490"/>
            <a:ext cx="8650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3300"/>
                </a:solidFill>
                <a:latin typeface="Myriad Pro" pitchFamily="34" charset="0"/>
              </a:rPr>
              <a:t>Melanie Smith and Nathan Walker</a:t>
            </a:r>
          </a:p>
          <a:p>
            <a:pPr algn="ctr"/>
            <a:r>
              <a:rPr lang="en-US" sz="2200" dirty="0" smtClean="0">
                <a:solidFill>
                  <a:srgbClr val="FF3300"/>
                </a:solidFill>
                <a:latin typeface="Myriad Pro" pitchFamily="34" charset="0"/>
              </a:rPr>
              <a:t>Audubon Alaska</a:t>
            </a:r>
          </a:p>
          <a:p>
            <a:pPr algn="ctr"/>
            <a:r>
              <a:rPr lang="en-US" sz="2200" dirty="0" smtClean="0">
                <a:solidFill>
                  <a:srgbClr val="FF3300"/>
                </a:solidFill>
                <a:latin typeface="Myriad Pro" pitchFamily="34" charset="0"/>
              </a:rPr>
              <a:t>July 11, 2014</a:t>
            </a:r>
            <a:endParaRPr lang="en-US" sz="2200" dirty="0">
              <a:solidFill>
                <a:srgbClr val="FF3300"/>
              </a:solidFill>
              <a:latin typeface="Myriad Pro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0" y="6578278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  <a:latin typeface="Myriad Pro" pitchFamily="34" charset="0"/>
              </a:rPr>
              <a:t>Photo Credit: Milo Burcham</a:t>
            </a:r>
            <a:endParaRPr lang="en-US" sz="800" dirty="0">
              <a:solidFill>
                <a:schemeClr val="bg1">
                  <a:lumMod val="95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9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6DA6A46A-E8E5-4BB3-977B-B6835BF94677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D8454CF4-65AB-4767-B2D3-E1B8910DF4AF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46F6BF90-9058-4742-9369-91A763511429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9F158514-8A2F-4619-AACE-EC3F71F17BF0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98D1F158-9163-4B36-B429-8D3572BC0140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4263F12B-A99B-4457-BA63-8673807E388C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606C75F9-7A5E-47B5-9B49-FDB0EB0CA842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F818A9F1-7643-43DE-B4B0-F578A2968B33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8DABADF3-3A89-4BFF-A354-127FBF177D4B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4E19A037-11AC-4246-BBFA-23B52FBE1191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5421AAF9-2591-4E28-9911-F2305173DDB5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FE6B471F-E4FB-4C39-956D-C375595FDCB6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077F3D05-EF55-4B69-9995-53DEFF36A498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02430040-7508-43BF-BF35-3A81BA58291C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8511AC92-2AE0-4872-85AA-9D59AEF2327B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EF7EFA8D-B713-4B31-ABD3-44E6683B315A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C4504336-5792-4A77-90FF-EB3B914E9DCE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10933</TotalTime>
  <Words>1151</Words>
  <Application>Microsoft Office PowerPoint</Application>
  <PresentationFormat>On-screen Show (4:3)</PresentationFormat>
  <Paragraphs>491</Paragraphs>
  <Slides>61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PowerPoint Presentation</vt:lpstr>
      <vt:lpstr>Important Bird Areas</vt:lpstr>
      <vt:lpstr>Important Bird Areas</vt:lpstr>
      <vt:lpstr>Important Bird Areas focus on: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Walker</dc:creator>
  <cp:lastModifiedBy>Smith, Melanie A.</cp:lastModifiedBy>
  <cp:revision>200</cp:revision>
  <dcterms:created xsi:type="dcterms:W3CDTF">2014-02-19T18:34:38Z</dcterms:created>
  <dcterms:modified xsi:type="dcterms:W3CDTF">2017-01-04T02:22:01Z</dcterms:modified>
</cp:coreProperties>
</file>