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handoutMasterIdLst>
    <p:handoutMasterId r:id="rId41"/>
  </p:handoutMasterIdLst>
  <p:sldIdLst>
    <p:sldId id="349" r:id="rId6"/>
    <p:sldId id="344" r:id="rId7"/>
    <p:sldId id="312" r:id="rId8"/>
    <p:sldId id="314" r:id="rId9"/>
    <p:sldId id="353" r:id="rId10"/>
    <p:sldId id="310" r:id="rId11"/>
    <p:sldId id="315" r:id="rId12"/>
    <p:sldId id="297" r:id="rId13"/>
    <p:sldId id="316" r:id="rId14"/>
    <p:sldId id="328" r:id="rId15"/>
    <p:sldId id="327" r:id="rId16"/>
    <p:sldId id="347" r:id="rId17"/>
    <p:sldId id="298" r:id="rId18"/>
    <p:sldId id="318" r:id="rId19"/>
    <p:sldId id="321" r:id="rId20"/>
    <p:sldId id="322" r:id="rId21"/>
    <p:sldId id="324" r:id="rId22"/>
    <p:sldId id="348" r:id="rId23"/>
    <p:sldId id="331" r:id="rId24"/>
    <p:sldId id="335" r:id="rId25"/>
    <p:sldId id="336" r:id="rId26"/>
    <p:sldId id="343" r:id="rId27"/>
    <p:sldId id="338" r:id="rId28"/>
    <p:sldId id="350" r:id="rId29"/>
    <p:sldId id="339" r:id="rId30"/>
    <p:sldId id="340" r:id="rId31"/>
    <p:sldId id="341" r:id="rId32"/>
    <p:sldId id="342" r:id="rId33"/>
    <p:sldId id="330" r:id="rId34"/>
    <p:sldId id="329" r:id="rId35"/>
    <p:sldId id="334" r:id="rId36"/>
    <p:sldId id="288" r:id="rId37"/>
    <p:sldId id="354" r:id="rId38"/>
    <p:sldId id="351" r:id="rId39"/>
    <p:sldId id="346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533"/>
    <a:srgbClr val="88B800"/>
    <a:srgbClr val="000000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147" autoAdjust="0"/>
  </p:normalViewPr>
  <p:slideViewPr>
    <p:cSldViewPr snapToGrid="0" snapToObjects="1"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-508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8C59042F-0E68-7741-9EA0-88497D2DDA8D}" type="presOf" srcId="{F80560A4-BA2B-A949-9C00-7B4F5A94B41D}" destId="{CA6B01A5-B6B0-B34A-838C-9CFFE092B279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CE541457-172B-A64B-9B83-AB096F5DDC96}" type="presOf" srcId="{22C9C8D7-E8DA-A04A-8D08-609E9105EEE1}" destId="{795F3967-8EAE-0D43-B3B7-7107829F323C}" srcOrd="0" destOrd="0" presId="urn:microsoft.com/office/officeart/2005/8/layout/hProcess11"/>
    <dgm:cxn modelId="{D27843C9-F549-2342-A7D4-49732A2CBF92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2CE59FE0-7BC8-CF4B-AF30-CA88C92F956E}" type="presOf" srcId="{DCF886CB-B832-2E4E-A71E-D9648CA9EE4C}" destId="{699AFFF2-5303-734F-A192-34902E8E5D9A}" srcOrd="0" destOrd="0" presId="urn:microsoft.com/office/officeart/2005/8/layout/hProcess11"/>
    <dgm:cxn modelId="{70FDF479-3337-0B41-B3F4-2AD1979FA82A}" type="presParOf" srcId="{CA6B01A5-B6B0-B34A-838C-9CFFE092B279}" destId="{7C83CECC-2DD8-6049-BE9D-18C6BCBE9DD0}" srcOrd="0" destOrd="0" presId="urn:microsoft.com/office/officeart/2005/8/layout/hProcess11"/>
    <dgm:cxn modelId="{4F2CE397-3583-E54B-9164-AC850E191CBD}" type="presParOf" srcId="{CA6B01A5-B6B0-B34A-838C-9CFFE092B279}" destId="{4E568077-55B5-2E45-8330-C1AF1C924E45}" srcOrd="1" destOrd="0" presId="urn:microsoft.com/office/officeart/2005/8/layout/hProcess11"/>
    <dgm:cxn modelId="{61DB53A2-0733-7E4E-948C-9E20A51D83D9}" type="presParOf" srcId="{4E568077-55B5-2E45-8330-C1AF1C924E45}" destId="{0A45066D-8431-C948-91E7-9E901B9EBD7A}" srcOrd="0" destOrd="0" presId="urn:microsoft.com/office/officeart/2005/8/layout/hProcess11"/>
    <dgm:cxn modelId="{AFE46F26-10E0-9B4A-BA25-6200BEB5EC8E}" type="presParOf" srcId="{0A45066D-8431-C948-91E7-9E901B9EBD7A}" destId="{699AFFF2-5303-734F-A192-34902E8E5D9A}" srcOrd="0" destOrd="0" presId="urn:microsoft.com/office/officeart/2005/8/layout/hProcess11"/>
    <dgm:cxn modelId="{0E15B8E7-2C42-D74E-B305-F9D8AAAEC9AD}" type="presParOf" srcId="{0A45066D-8431-C948-91E7-9E901B9EBD7A}" destId="{3300CE92-B20B-7E4B-BA07-FF40DF86A3E2}" srcOrd="1" destOrd="0" presId="urn:microsoft.com/office/officeart/2005/8/layout/hProcess11"/>
    <dgm:cxn modelId="{45241D14-3E3F-2A4B-8B1B-47375A6AFE00}" type="presParOf" srcId="{0A45066D-8431-C948-91E7-9E901B9EBD7A}" destId="{6F0587D0-C2F7-2242-832B-90A15F1D6D33}" srcOrd="2" destOrd="0" presId="urn:microsoft.com/office/officeart/2005/8/layout/hProcess11"/>
    <dgm:cxn modelId="{B49C432E-F37E-334A-8A72-0D1FC8383A43}" type="presParOf" srcId="{4E568077-55B5-2E45-8330-C1AF1C924E45}" destId="{C342D8C5-5A73-694D-BB5B-5516054C3027}" srcOrd="1" destOrd="0" presId="urn:microsoft.com/office/officeart/2005/8/layout/hProcess11"/>
    <dgm:cxn modelId="{616D270A-1E77-5143-9257-61E4F9874DC8}" type="presParOf" srcId="{4E568077-55B5-2E45-8330-C1AF1C924E45}" destId="{98407811-AC3B-C143-87DB-53D4887DBDF6}" srcOrd="2" destOrd="0" presId="urn:microsoft.com/office/officeart/2005/8/layout/hProcess11"/>
    <dgm:cxn modelId="{41CA3F07-9BB1-BB46-B3ED-147F793E83F0}" type="presParOf" srcId="{98407811-AC3B-C143-87DB-53D4887DBDF6}" destId="{5269BE52-CA40-7045-A401-39592D6DB009}" srcOrd="0" destOrd="0" presId="urn:microsoft.com/office/officeart/2005/8/layout/hProcess11"/>
    <dgm:cxn modelId="{16E926B1-360D-8540-8C28-5C8ABD7808FF}" type="presParOf" srcId="{98407811-AC3B-C143-87DB-53D4887DBDF6}" destId="{1D1D9993-0955-B948-9B05-41E9858EF2EF}" srcOrd="1" destOrd="0" presId="urn:microsoft.com/office/officeart/2005/8/layout/hProcess11"/>
    <dgm:cxn modelId="{3EFED2A8-E86B-5D4F-A8B1-60DE26E16231}" type="presParOf" srcId="{98407811-AC3B-C143-87DB-53D4887DBDF6}" destId="{BBB33F57-049E-4649-92FA-BAD4750B235F}" srcOrd="2" destOrd="0" presId="urn:microsoft.com/office/officeart/2005/8/layout/hProcess11"/>
    <dgm:cxn modelId="{FA5D6E2F-6F0B-164F-A60F-02A0CBC9DAAE}" type="presParOf" srcId="{4E568077-55B5-2E45-8330-C1AF1C924E45}" destId="{E34648F7-4741-0A4A-A459-036A88471AE5}" srcOrd="3" destOrd="0" presId="urn:microsoft.com/office/officeart/2005/8/layout/hProcess11"/>
    <dgm:cxn modelId="{C96904CB-E422-934E-BBC8-AAB7BFA0180D}" type="presParOf" srcId="{4E568077-55B5-2E45-8330-C1AF1C924E45}" destId="{2146F6BA-22E3-D34E-8C6B-42B172426B6D}" srcOrd="4" destOrd="0" presId="urn:microsoft.com/office/officeart/2005/8/layout/hProcess11"/>
    <dgm:cxn modelId="{A9594D58-72C1-5D45-876D-49CE3407B65A}" type="presParOf" srcId="{2146F6BA-22E3-D34E-8C6B-42B172426B6D}" destId="{795F3967-8EAE-0D43-B3B7-7107829F323C}" srcOrd="0" destOrd="0" presId="urn:microsoft.com/office/officeart/2005/8/layout/hProcess11"/>
    <dgm:cxn modelId="{88107084-BA69-8E48-948D-B7E361C54A8D}" type="presParOf" srcId="{2146F6BA-22E3-D34E-8C6B-42B172426B6D}" destId="{1E9F561F-36BF-C443-8AD1-E01605496C86}" srcOrd="1" destOrd="0" presId="urn:microsoft.com/office/officeart/2005/8/layout/hProcess11"/>
    <dgm:cxn modelId="{99ECFB78-2308-4943-9966-885FA78A5A4E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1" u="none" dirty="0" smtClean="0">
              <a:solidFill>
                <a:srgbClr val="C00000"/>
              </a:solidFill>
              <a:effectLst/>
            </a:rPr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0B881721-9914-4C3C-BF8E-E04D6591B467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F88FF9D3-82D3-44BC-8A61-76F2A6502847}" type="presOf" srcId="{F80560A4-BA2B-A949-9C00-7B4F5A94B41D}" destId="{CA6B01A5-B6B0-B34A-838C-9CFFE092B279}" srcOrd="0" destOrd="0" presId="urn:microsoft.com/office/officeart/2005/8/layout/hProcess11"/>
    <dgm:cxn modelId="{E36D7761-F95B-4173-812E-C1F76E834EBF}" type="presOf" srcId="{22C9C8D7-E8DA-A04A-8D08-609E9105EEE1}" destId="{795F3967-8EAE-0D43-B3B7-7107829F323C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4DF91A30-DC56-4F12-8D95-4FD820825E35}" type="presOf" srcId="{DB4D3C85-189A-9E47-8233-124BB4CD92E1}" destId="{5269BE52-CA40-7045-A401-39592D6DB00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E1A39628-BDC0-46EF-A025-60F0B83372B4}" type="presParOf" srcId="{CA6B01A5-B6B0-B34A-838C-9CFFE092B279}" destId="{7C83CECC-2DD8-6049-BE9D-18C6BCBE9DD0}" srcOrd="0" destOrd="0" presId="urn:microsoft.com/office/officeart/2005/8/layout/hProcess11"/>
    <dgm:cxn modelId="{384878DB-552B-44F3-BC8D-76FD26F8A68C}" type="presParOf" srcId="{CA6B01A5-B6B0-B34A-838C-9CFFE092B279}" destId="{4E568077-55B5-2E45-8330-C1AF1C924E45}" srcOrd="1" destOrd="0" presId="urn:microsoft.com/office/officeart/2005/8/layout/hProcess11"/>
    <dgm:cxn modelId="{6F581E11-380F-4F08-A5E4-1B4002C4B4B2}" type="presParOf" srcId="{4E568077-55B5-2E45-8330-C1AF1C924E45}" destId="{0A45066D-8431-C948-91E7-9E901B9EBD7A}" srcOrd="0" destOrd="0" presId="urn:microsoft.com/office/officeart/2005/8/layout/hProcess11"/>
    <dgm:cxn modelId="{9DF538F6-8CAC-4D44-8510-80EDE2413E30}" type="presParOf" srcId="{0A45066D-8431-C948-91E7-9E901B9EBD7A}" destId="{699AFFF2-5303-734F-A192-34902E8E5D9A}" srcOrd="0" destOrd="0" presId="urn:microsoft.com/office/officeart/2005/8/layout/hProcess11"/>
    <dgm:cxn modelId="{247BD7EC-0A2D-4E19-9637-2E5083BAA9B4}" type="presParOf" srcId="{0A45066D-8431-C948-91E7-9E901B9EBD7A}" destId="{3300CE92-B20B-7E4B-BA07-FF40DF86A3E2}" srcOrd="1" destOrd="0" presId="urn:microsoft.com/office/officeart/2005/8/layout/hProcess11"/>
    <dgm:cxn modelId="{D157D7FB-73F4-4565-BC73-55345B86DBE8}" type="presParOf" srcId="{0A45066D-8431-C948-91E7-9E901B9EBD7A}" destId="{6F0587D0-C2F7-2242-832B-90A15F1D6D33}" srcOrd="2" destOrd="0" presId="urn:microsoft.com/office/officeart/2005/8/layout/hProcess11"/>
    <dgm:cxn modelId="{C70E3AF8-5495-4CC0-ADEA-FEB8C881C52F}" type="presParOf" srcId="{4E568077-55B5-2E45-8330-C1AF1C924E45}" destId="{C342D8C5-5A73-694D-BB5B-5516054C3027}" srcOrd="1" destOrd="0" presId="urn:microsoft.com/office/officeart/2005/8/layout/hProcess11"/>
    <dgm:cxn modelId="{CA71EBE6-67CF-44B1-B95F-376C94422752}" type="presParOf" srcId="{4E568077-55B5-2E45-8330-C1AF1C924E45}" destId="{98407811-AC3B-C143-87DB-53D4887DBDF6}" srcOrd="2" destOrd="0" presId="urn:microsoft.com/office/officeart/2005/8/layout/hProcess11"/>
    <dgm:cxn modelId="{4F4775BB-6973-4F4E-9231-28C1461A8329}" type="presParOf" srcId="{98407811-AC3B-C143-87DB-53D4887DBDF6}" destId="{5269BE52-CA40-7045-A401-39592D6DB009}" srcOrd="0" destOrd="0" presId="urn:microsoft.com/office/officeart/2005/8/layout/hProcess11"/>
    <dgm:cxn modelId="{0A9766CB-FE69-4765-8A67-988E6B8A65A2}" type="presParOf" srcId="{98407811-AC3B-C143-87DB-53D4887DBDF6}" destId="{1D1D9993-0955-B948-9B05-41E9858EF2EF}" srcOrd="1" destOrd="0" presId="urn:microsoft.com/office/officeart/2005/8/layout/hProcess11"/>
    <dgm:cxn modelId="{BFFD2E97-CFE0-4201-B342-648632063337}" type="presParOf" srcId="{98407811-AC3B-C143-87DB-53D4887DBDF6}" destId="{BBB33F57-049E-4649-92FA-BAD4750B235F}" srcOrd="2" destOrd="0" presId="urn:microsoft.com/office/officeart/2005/8/layout/hProcess11"/>
    <dgm:cxn modelId="{6C701DC9-6FAF-4461-BB0C-14BFD52A99C3}" type="presParOf" srcId="{4E568077-55B5-2E45-8330-C1AF1C924E45}" destId="{E34648F7-4741-0A4A-A459-036A88471AE5}" srcOrd="3" destOrd="0" presId="urn:microsoft.com/office/officeart/2005/8/layout/hProcess11"/>
    <dgm:cxn modelId="{254228E8-188F-490D-BF60-31CCBC75B53C}" type="presParOf" srcId="{4E568077-55B5-2E45-8330-C1AF1C924E45}" destId="{2146F6BA-22E3-D34E-8C6B-42B172426B6D}" srcOrd="4" destOrd="0" presId="urn:microsoft.com/office/officeart/2005/8/layout/hProcess11"/>
    <dgm:cxn modelId="{66F045A2-0A64-4CF3-ADB8-215585571EED}" type="presParOf" srcId="{2146F6BA-22E3-D34E-8C6B-42B172426B6D}" destId="{795F3967-8EAE-0D43-B3B7-7107829F323C}" srcOrd="0" destOrd="0" presId="urn:microsoft.com/office/officeart/2005/8/layout/hProcess11"/>
    <dgm:cxn modelId="{62C60E7A-40E3-465C-B244-50E8D17F6A98}" type="presParOf" srcId="{2146F6BA-22E3-D34E-8C6B-42B172426B6D}" destId="{1E9F561F-36BF-C443-8AD1-E01605496C86}" srcOrd="1" destOrd="0" presId="urn:microsoft.com/office/officeart/2005/8/layout/hProcess11"/>
    <dgm:cxn modelId="{A3DB3BA0-2C7B-4B87-B0B0-09183CED14A6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Acquire and organize</a:t>
          </a:r>
          <a:endParaRPr lang="en-US" sz="1200" i="1" dirty="0">
            <a:solidFill>
              <a:srgbClr val="C00000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E80C49F0-FCC6-47C6-9FB0-BAABDC5B3088}" type="presOf" srcId="{DB4D3C85-189A-9E47-8233-124BB4CD92E1}" destId="{5269BE52-CA40-7045-A401-39592D6DB009}" srcOrd="0" destOrd="0" presId="urn:microsoft.com/office/officeart/2005/8/layout/hProcess11"/>
    <dgm:cxn modelId="{8A642C70-DB40-445B-885F-D33FCCAA380B}" type="presOf" srcId="{22C9C8D7-E8DA-A04A-8D08-609E9105EEE1}" destId="{795F3967-8EAE-0D43-B3B7-7107829F323C}" srcOrd="0" destOrd="0" presId="urn:microsoft.com/office/officeart/2005/8/layout/hProcess11"/>
    <dgm:cxn modelId="{E05C9263-1316-4BB8-A332-BF8C1D5847AA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348E1838-45CC-487D-A537-7696EBDC21FF}" type="presOf" srcId="{F80560A4-BA2B-A949-9C00-7B4F5A94B41D}" destId="{CA6B01A5-B6B0-B34A-838C-9CFFE092B27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DAB50C30-23C3-4E13-81D8-0F583E9C1176}" type="presParOf" srcId="{CA6B01A5-B6B0-B34A-838C-9CFFE092B279}" destId="{7C83CECC-2DD8-6049-BE9D-18C6BCBE9DD0}" srcOrd="0" destOrd="0" presId="urn:microsoft.com/office/officeart/2005/8/layout/hProcess11"/>
    <dgm:cxn modelId="{C34ABF04-211E-4AD2-8AF7-70839AA9665D}" type="presParOf" srcId="{CA6B01A5-B6B0-B34A-838C-9CFFE092B279}" destId="{4E568077-55B5-2E45-8330-C1AF1C924E45}" srcOrd="1" destOrd="0" presId="urn:microsoft.com/office/officeart/2005/8/layout/hProcess11"/>
    <dgm:cxn modelId="{DD7F6430-116B-404F-ABF6-2B5434FE916E}" type="presParOf" srcId="{4E568077-55B5-2E45-8330-C1AF1C924E45}" destId="{0A45066D-8431-C948-91E7-9E901B9EBD7A}" srcOrd="0" destOrd="0" presId="urn:microsoft.com/office/officeart/2005/8/layout/hProcess11"/>
    <dgm:cxn modelId="{EB514F8E-1771-420B-8476-ED489A9B2CCA}" type="presParOf" srcId="{0A45066D-8431-C948-91E7-9E901B9EBD7A}" destId="{699AFFF2-5303-734F-A192-34902E8E5D9A}" srcOrd="0" destOrd="0" presId="urn:microsoft.com/office/officeart/2005/8/layout/hProcess11"/>
    <dgm:cxn modelId="{7FE963FB-A343-4D71-BA63-44FFF69A747E}" type="presParOf" srcId="{0A45066D-8431-C948-91E7-9E901B9EBD7A}" destId="{3300CE92-B20B-7E4B-BA07-FF40DF86A3E2}" srcOrd="1" destOrd="0" presId="urn:microsoft.com/office/officeart/2005/8/layout/hProcess11"/>
    <dgm:cxn modelId="{A4E9FDD5-5B71-4396-9ED5-3683166C26F4}" type="presParOf" srcId="{0A45066D-8431-C948-91E7-9E901B9EBD7A}" destId="{6F0587D0-C2F7-2242-832B-90A15F1D6D33}" srcOrd="2" destOrd="0" presId="urn:microsoft.com/office/officeart/2005/8/layout/hProcess11"/>
    <dgm:cxn modelId="{DAC27EC2-7341-4F97-B5BF-2536AB48F6BE}" type="presParOf" srcId="{4E568077-55B5-2E45-8330-C1AF1C924E45}" destId="{C342D8C5-5A73-694D-BB5B-5516054C3027}" srcOrd="1" destOrd="0" presId="urn:microsoft.com/office/officeart/2005/8/layout/hProcess11"/>
    <dgm:cxn modelId="{EBB530C3-E2B6-41EF-A8CB-5CD8D1AC5804}" type="presParOf" srcId="{4E568077-55B5-2E45-8330-C1AF1C924E45}" destId="{98407811-AC3B-C143-87DB-53D4887DBDF6}" srcOrd="2" destOrd="0" presId="urn:microsoft.com/office/officeart/2005/8/layout/hProcess11"/>
    <dgm:cxn modelId="{09D3559F-545C-4B88-81D2-FFC82D26911D}" type="presParOf" srcId="{98407811-AC3B-C143-87DB-53D4887DBDF6}" destId="{5269BE52-CA40-7045-A401-39592D6DB009}" srcOrd="0" destOrd="0" presId="urn:microsoft.com/office/officeart/2005/8/layout/hProcess11"/>
    <dgm:cxn modelId="{2A1E2B12-BE8A-4E1F-B717-E0DCC15BEE51}" type="presParOf" srcId="{98407811-AC3B-C143-87DB-53D4887DBDF6}" destId="{1D1D9993-0955-B948-9B05-41E9858EF2EF}" srcOrd="1" destOrd="0" presId="urn:microsoft.com/office/officeart/2005/8/layout/hProcess11"/>
    <dgm:cxn modelId="{1DFC4112-17BB-4A7F-B5CC-879659545CF6}" type="presParOf" srcId="{98407811-AC3B-C143-87DB-53D4887DBDF6}" destId="{BBB33F57-049E-4649-92FA-BAD4750B235F}" srcOrd="2" destOrd="0" presId="urn:microsoft.com/office/officeart/2005/8/layout/hProcess11"/>
    <dgm:cxn modelId="{ECC3600A-F292-4785-B2E7-31D9A3911DD7}" type="presParOf" srcId="{4E568077-55B5-2E45-8330-C1AF1C924E45}" destId="{E34648F7-4741-0A4A-A459-036A88471AE5}" srcOrd="3" destOrd="0" presId="urn:microsoft.com/office/officeart/2005/8/layout/hProcess11"/>
    <dgm:cxn modelId="{46144D00-DA82-4A90-8CE9-0A8AE1500A1F}" type="presParOf" srcId="{4E568077-55B5-2E45-8330-C1AF1C924E45}" destId="{2146F6BA-22E3-D34E-8C6B-42B172426B6D}" srcOrd="4" destOrd="0" presId="urn:microsoft.com/office/officeart/2005/8/layout/hProcess11"/>
    <dgm:cxn modelId="{3B060ADE-087C-4F65-9F3E-C815CDD1EB9F}" type="presParOf" srcId="{2146F6BA-22E3-D34E-8C6B-42B172426B6D}" destId="{795F3967-8EAE-0D43-B3B7-7107829F323C}" srcOrd="0" destOrd="0" presId="urn:microsoft.com/office/officeart/2005/8/layout/hProcess11"/>
    <dgm:cxn modelId="{0962B4C0-C1AF-4D1D-B163-348F9BFFBE1C}" type="presParOf" srcId="{2146F6BA-22E3-D34E-8C6B-42B172426B6D}" destId="{1E9F561F-36BF-C443-8AD1-E01605496C86}" srcOrd="1" destOrd="0" presId="urn:microsoft.com/office/officeart/2005/8/layout/hProcess11"/>
    <dgm:cxn modelId="{94BA3C21-CD3B-4A11-A581-BF515DBDB4F5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Spatial analysis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4A614C94-1F3E-474D-9BB0-83FA33568793}" type="presOf" srcId="{22C9C8D7-E8DA-A04A-8D08-609E9105EEE1}" destId="{795F3967-8EAE-0D43-B3B7-7107829F323C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57DA83EC-F7C8-4137-984D-34DEA743778D}" type="presOf" srcId="{F80560A4-BA2B-A949-9C00-7B4F5A94B41D}" destId="{CA6B01A5-B6B0-B34A-838C-9CFFE092B279}" srcOrd="0" destOrd="0" presId="urn:microsoft.com/office/officeart/2005/8/layout/hProcess11"/>
    <dgm:cxn modelId="{1D33C5BF-E83E-4674-9D6B-E40C0194FE90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8CFA4346-3BD5-4663-906A-426F661E60AD}" type="presOf" srcId="{DCF886CB-B832-2E4E-A71E-D9648CA9EE4C}" destId="{699AFFF2-5303-734F-A192-34902E8E5D9A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A70D7119-F3E4-436A-B34D-329B96E6DE41}" type="presParOf" srcId="{CA6B01A5-B6B0-B34A-838C-9CFFE092B279}" destId="{7C83CECC-2DD8-6049-BE9D-18C6BCBE9DD0}" srcOrd="0" destOrd="0" presId="urn:microsoft.com/office/officeart/2005/8/layout/hProcess11"/>
    <dgm:cxn modelId="{CC584BEE-7962-45E6-9AA3-89B06A5B4628}" type="presParOf" srcId="{CA6B01A5-B6B0-B34A-838C-9CFFE092B279}" destId="{4E568077-55B5-2E45-8330-C1AF1C924E45}" srcOrd="1" destOrd="0" presId="urn:microsoft.com/office/officeart/2005/8/layout/hProcess11"/>
    <dgm:cxn modelId="{105BA264-4FA8-4CAD-87E1-3F814EBA2FA1}" type="presParOf" srcId="{4E568077-55B5-2E45-8330-C1AF1C924E45}" destId="{0A45066D-8431-C948-91E7-9E901B9EBD7A}" srcOrd="0" destOrd="0" presId="urn:microsoft.com/office/officeart/2005/8/layout/hProcess11"/>
    <dgm:cxn modelId="{FC542BC7-76AB-4C60-953D-983038C29D15}" type="presParOf" srcId="{0A45066D-8431-C948-91E7-9E901B9EBD7A}" destId="{699AFFF2-5303-734F-A192-34902E8E5D9A}" srcOrd="0" destOrd="0" presId="urn:microsoft.com/office/officeart/2005/8/layout/hProcess11"/>
    <dgm:cxn modelId="{2A3F52D7-098B-4BC1-8CBB-27A2C763F3AF}" type="presParOf" srcId="{0A45066D-8431-C948-91E7-9E901B9EBD7A}" destId="{3300CE92-B20B-7E4B-BA07-FF40DF86A3E2}" srcOrd="1" destOrd="0" presId="urn:microsoft.com/office/officeart/2005/8/layout/hProcess11"/>
    <dgm:cxn modelId="{2B71C746-A67D-4024-8E11-CE0BB8973387}" type="presParOf" srcId="{0A45066D-8431-C948-91E7-9E901B9EBD7A}" destId="{6F0587D0-C2F7-2242-832B-90A15F1D6D33}" srcOrd="2" destOrd="0" presId="urn:microsoft.com/office/officeart/2005/8/layout/hProcess11"/>
    <dgm:cxn modelId="{86E83CC1-C4A3-4983-A74D-CEBD425A45FE}" type="presParOf" srcId="{4E568077-55B5-2E45-8330-C1AF1C924E45}" destId="{C342D8C5-5A73-694D-BB5B-5516054C3027}" srcOrd="1" destOrd="0" presId="urn:microsoft.com/office/officeart/2005/8/layout/hProcess11"/>
    <dgm:cxn modelId="{E78085FC-3808-44AD-AF91-732E8BE9D098}" type="presParOf" srcId="{4E568077-55B5-2E45-8330-C1AF1C924E45}" destId="{98407811-AC3B-C143-87DB-53D4887DBDF6}" srcOrd="2" destOrd="0" presId="urn:microsoft.com/office/officeart/2005/8/layout/hProcess11"/>
    <dgm:cxn modelId="{5D8E11F1-7C2A-42AF-9639-99EEDFF5536D}" type="presParOf" srcId="{98407811-AC3B-C143-87DB-53D4887DBDF6}" destId="{5269BE52-CA40-7045-A401-39592D6DB009}" srcOrd="0" destOrd="0" presId="urn:microsoft.com/office/officeart/2005/8/layout/hProcess11"/>
    <dgm:cxn modelId="{E99DCA20-1A60-4FEF-AA14-F9317D167BF6}" type="presParOf" srcId="{98407811-AC3B-C143-87DB-53D4887DBDF6}" destId="{1D1D9993-0955-B948-9B05-41E9858EF2EF}" srcOrd="1" destOrd="0" presId="urn:microsoft.com/office/officeart/2005/8/layout/hProcess11"/>
    <dgm:cxn modelId="{78C59465-2214-4B9E-98C4-98DB30DE3144}" type="presParOf" srcId="{98407811-AC3B-C143-87DB-53D4887DBDF6}" destId="{BBB33F57-049E-4649-92FA-BAD4750B235F}" srcOrd="2" destOrd="0" presId="urn:microsoft.com/office/officeart/2005/8/layout/hProcess11"/>
    <dgm:cxn modelId="{73917B7C-C43A-4764-87F1-BA8A5299E9B5}" type="presParOf" srcId="{4E568077-55B5-2E45-8330-C1AF1C924E45}" destId="{E34648F7-4741-0A4A-A459-036A88471AE5}" srcOrd="3" destOrd="0" presId="urn:microsoft.com/office/officeart/2005/8/layout/hProcess11"/>
    <dgm:cxn modelId="{8B1578E2-E9CD-46A7-A3C7-AAB0CE2CA128}" type="presParOf" srcId="{4E568077-55B5-2E45-8330-C1AF1C924E45}" destId="{2146F6BA-22E3-D34E-8C6B-42B172426B6D}" srcOrd="4" destOrd="0" presId="urn:microsoft.com/office/officeart/2005/8/layout/hProcess11"/>
    <dgm:cxn modelId="{F9BC3F8C-1628-4A1C-B9E1-4E17705CA0F7}" type="presParOf" srcId="{2146F6BA-22E3-D34E-8C6B-42B172426B6D}" destId="{795F3967-8EAE-0D43-B3B7-7107829F323C}" srcOrd="0" destOrd="0" presId="urn:microsoft.com/office/officeart/2005/8/layout/hProcess11"/>
    <dgm:cxn modelId="{A7A81F18-EE92-4C13-A618-44501AD49E8F}" type="presParOf" srcId="{2146F6BA-22E3-D34E-8C6B-42B172426B6D}" destId="{1E9F561F-36BF-C443-8AD1-E01605496C86}" srcOrd="1" destOrd="0" presId="urn:microsoft.com/office/officeart/2005/8/layout/hProcess11"/>
    <dgm:cxn modelId="{B9FBCE17-2DB0-4181-90C7-FC58EC5847E0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Spatial analysis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348DE6E2-0D52-4834-B192-54EA1DCBA1C9}" type="presOf" srcId="{DB4D3C85-189A-9E47-8233-124BB4CD92E1}" destId="{5269BE52-CA40-7045-A401-39592D6DB00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F7EE11B0-FC99-4BFF-B8F8-DB854BB8459C}" type="presOf" srcId="{22C9C8D7-E8DA-A04A-8D08-609E9105EEE1}" destId="{795F3967-8EAE-0D43-B3B7-7107829F323C}" srcOrd="0" destOrd="0" presId="urn:microsoft.com/office/officeart/2005/8/layout/hProcess11"/>
    <dgm:cxn modelId="{817A051C-EDBF-4092-9F80-60A27BE01290}" type="presOf" srcId="{DCF886CB-B832-2E4E-A71E-D9648CA9EE4C}" destId="{699AFFF2-5303-734F-A192-34902E8E5D9A}" srcOrd="0" destOrd="0" presId="urn:microsoft.com/office/officeart/2005/8/layout/hProcess11"/>
    <dgm:cxn modelId="{FFC5176E-E76F-4392-8F63-65D77477ED62}" type="presOf" srcId="{F80560A4-BA2B-A949-9C00-7B4F5A94B41D}" destId="{CA6B01A5-B6B0-B34A-838C-9CFFE092B279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011F71F6-7CAC-4D2E-A4C9-90834159A66D}" type="presParOf" srcId="{CA6B01A5-B6B0-B34A-838C-9CFFE092B279}" destId="{7C83CECC-2DD8-6049-BE9D-18C6BCBE9DD0}" srcOrd="0" destOrd="0" presId="urn:microsoft.com/office/officeart/2005/8/layout/hProcess11"/>
    <dgm:cxn modelId="{79BFA666-2D4C-4563-B8E1-1A0A188A6310}" type="presParOf" srcId="{CA6B01A5-B6B0-B34A-838C-9CFFE092B279}" destId="{4E568077-55B5-2E45-8330-C1AF1C924E45}" srcOrd="1" destOrd="0" presId="urn:microsoft.com/office/officeart/2005/8/layout/hProcess11"/>
    <dgm:cxn modelId="{F68AE271-F8F4-4FA6-A20C-7D3F03E0576E}" type="presParOf" srcId="{4E568077-55B5-2E45-8330-C1AF1C924E45}" destId="{0A45066D-8431-C948-91E7-9E901B9EBD7A}" srcOrd="0" destOrd="0" presId="urn:microsoft.com/office/officeart/2005/8/layout/hProcess11"/>
    <dgm:cxn modelId="{6845DC04-7546-48AB-A2EF-6BDADFD88AFA}" type="presParOf" srcId="{0A45066D-8431-C948-91E7-9E901B9EBD7A}" destId="{699AFFF2-5303-734F-A192-34902E8E5D9A}" srcOrd="0" destOrd="0" presId="urn:microsoft.com/office/officeart/2005/8/layout/hProcess11"/>
    <dgm:cxn modelId="{A4E5738D-F35F-40EE-BD3B-039EC6B42B02}" type="presParOf" srcId="{0A45066D-8431-C948-91E7-9E901B9EBD7A}" destId="{3300CE92-B20B-7E4B-BA07-FF40DF86A3E2}" srcOrd="1" destOrd="0" presId="urn:microsoft.com/office/officeart/2005/8/layout/hProcess11"/>
    <dgm:cxn modelId="{702A2F17-B440-432A-84BE-0EE9530FBA68}" type="presParOf" srcId="{0A45066D-8431-C948-91E7-9E901B9EBD7A}" destId="{6F0587D0-C2F7-2242-832B-90A15F1D6D33}" srcOrd="2" destOrd="0" presId="urn:microsoft.com/office/officeart/2005/8/layout/hProcess11"/>
    <dgm:cxn modelId="{F4655668-4532-4939-ABA4-688E5480AD1E}" type="presParOf" srcId="{4E568077-55B5-2E45-8330-C1AF1C924E45}" destId="{C342D8C5-5A73-694D-BB5B-5516054C3027}" srcOrd="1" destOrd="0" presId="urn:microsoft.com/office/officeart/2005/8/layout/hProcess11"/>
    <dgm:cxn modelId="{93484474-CD15-4B9D-946B-B1F46491A3E3}" type="presParOf" srcId="{4E568077-55B5-2E45-8330-C1AF1C924E45}" destId="{98407811-AC3B-C143-87DB-53D4887DBDF6}" srcOrd="2" destOrd="0" presId="urn:microsoft.com/office/officeart/2005/8/layout/hProcess11"/>
    <dgm:cxn modelId="{DE896CC1-247C-4A03-B036-5CE800F69EA0}" type="presParOf" srcId="{98407811-AC3B-C143-87DB-53D4887DBDF6}" destId="{5269BE52-CA40-7045-A401-39592D6DB009}" srcOrd="0" destOrd="0" presId="urn:microsoft.com/office/officeart/2005/8/layout/hProcess11"/>
    <dgm:cxn modelId="{7E530CA4-CF59-4719-AA30-2925BD470E4D}" type="presParOf" srcId="{98407811-AC3B-C143-87DB-53D4887DBDF6}" destId="{1D1D9993-0955-B948-9B05-41E9858EF2EF}" srcOrd="1" destOrd="0" presId="urn:microsoft.com/office/officeart/2005/8/layout/hProcess11"/>
    <dgm:cxn modelId="{CE12EACA-2FC6-4800-A8D3-C5966706B780}" type="presParOf" srcId="{98407811-AC3B-C143-87DB-53D4887DBDF6}" destId="{BBB33F57-049E-4649-92FA-BAD4750B235F}" srcOrd="2" destOrd="0" presId="urn:microsoft.com/office/officeart/2005/8/layout/hProcess11"/>
    <dgm:cxn modelId="{B78086C1-DB7D-4C67-B061-B6C978EB1F02}" type="presParOf" srcId="{4E568077-55B5-2E45-8330-C1AF1C924E45}" destId="{E34648F7-4741-0A4A-A459-036A88471AE5}" srcOrd="3" destOrd="0" presId="urn:microsoft.com/office/officeart/2005/8/layout/hProcess11"/>
    <dgm:cxn modelId="{7096431A-85C1-4042-A161-8850A5E87628}" type="presParOf" srcId="{4E568077-55B5-2E45-8330-C1AF1C924E45}" destId="{2146F6BA-22E3-D34E-8C6B-42B172426B6D}" srcOrd="4" destOrd="0" presId="urn:microsoft.com/office/officeart/2005/8/layout/hProcess11"/>
    <dgm:cxn modelId="{E8AEA819-38E1-4506-A16A-15D9E39A745B}" type="presParOf" srcId="{2146F6BA-22E3-D34E-8C6B-42B172426B6D}" destId="{795F3967-8EAE-0D43-B3B7-7107829F323C}" srcOrd="0" destOrd="0" presId="urn:microsoft.com/office/officeart/2005/8/layout/hProcess11"/>
    <dgm:cxn modelId="{7EDC2227-00D5-4067-80D3-590B3C1BB11B}" type="presParOf" srcId="{2146F6BA-22E3-D34E-8C6B-42B172426B6D}" destId="{1E9F561F-36BF-C443-8AD1-E01605496C86}" srcOrd="1" destOrd="0" presId="urn:microsoft.com/office/officeart/2005/8/layout/hProcess11"/>
    <dgm:cxn modelId="{28F18D3A-21D7-4F59-AD4F-0FC5AEC43358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Spatial analysis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Draw area boundaries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179D80CB-A7C7-42AA-BC4D-5B583CBD2F9C}" type="presOf" srcId="{F80560A4-BA2B-A949-9C00-7B4F5A94B41D}" destId="{CA6B01A5-B6B0-B34A-838C-9CFFE092B279}" srcOrd="0" destOrd="0" presId="urn:microsoft.com/office/officeart/2005/8/layout/hProcess11"/>
    <dgm:cxn modelId="{B83D34DB-E326-4A80-AC3A-FEB9AF5BE11C}" type="presOf" srcId="{DCF886CB-B832-2E4E-A71E-D9648CA9EE4C}" destId="{699AFFF2-5303-734F-A192-34902E8E5D9A}" srcOrd="0" destOrd="0" presId="urn:microsoft.com/office/officeart/2005/8/layout/hProcess11"/>
    <dgm:cxn modelId="{41184CEF-2351-46FE-84FB-218628C93087}" type="presOf" srcId="{22C9C8D7-E8DA-A04A-8D08-609E9105EEE1}" destId="{795F3967-8EAE-0D43-B3B7-7107829F323C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FCB21EB6-E85D-4970-BEEA-D06729BE2DEA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AB3C7462-7022-4A4E-B34A-86861A93B736}" type="presParOf" srcId="{CA6B01A5-B6B0-B34A-838C-9CFFE092B279}" destId="{7C83CECC-2DD8-6049-BE9D-18C6BCBE9DD0}" srcOrd="0" destOrd="0" presId="urn:microsoft.com/office/officeart/2005/8/layout/hProcess11"/>
    <dgm:cxn modelId="{019B5CAB-133D-47D3-8F5B-1FE71BA4B10F}" type="presParOf" srcId="{CA6B01A5-B6B0-B34A-838C-9CFFE092B279}" destId="{4E568077-55B5-2E45-8330-C1AF1C924E45}" srcOrd="1" destOrd="0" presId="urn:microsoft.com/office/officeart/2005/8/layout/hProcess11"/>
    <dgm:cxn modelId="{96D8C523-3C44-4F30-A12C-57DD678C055D}" type="presParOf" srcId="{4E568077-55B5-2E45-8330-C1AF1C924E45}" destId="{0A45066D-8431-C948-91E7-9E901B9EBD7A}" srcOrd="0" destOrd="0" presId="urn:microsoft.com/office/officeart/2005/8/layout/hProcess11"/>
    <dgm:cxn modelId="{AA56DCF8-3912-4042-86F3-DF6AA451C4EC}" type="presParOf" srcId="{0A45066D-8431-C948-91E7-9E901B9EBD7A}" destId="{699AFFF2-5303-734F-A192-34902E8E5D9A}" srcOrd="0" destOrd="0" presId="urn:microsoft.com/office/officeart/2005/8/layout/hProcess11"/>
    <dgm:cxn modelId="{D2BFBE68-F95C-438C-83EC-948FDDAC1F63}" type="presParOf" srcId="{0A45066D-8431-C948-91E7-9E901B9EBD7A}" destId="{3300CE92-B20B-7E4B-BA07-FF40DF86A3E2}" srcOrd="1" destOrd="0" presId="urn:microsoft.com/office/officeart/2005/8/layout/hProcess11"/>
    <dgm:cxn modelId="{605412D7-D6C7-433A-AE39-D71C6524A471}" type="presParOf" srcId="{0A45066D-8431-C948-91E7-9E901B9EBD7A}" destId="{6F0587D0-C2F7-2242-832B-90A15F1D6D33}" srcOrd="2" destOrd="0" presId="urn:microsoft.com/office/officeart/2005/8/layout/hProcess11"/>
    <dgm:cxn modelId="{67C4D4E7-C75A-4C92-8EB1-FE8659A2FEEC}" type="presParOf" srcId="{4E568077-55B5-2E45-8330-C1AF1C924E45}" destId="{C342D8C5-5A73-694D-BB5B-5516054C3027}" srcOrd="1" destOrd="0" presId="urn:microsoft.com/office/officeart/2005/8/layout/hProcess11"/>
    <dgm:cxn modelId="{A6CCCA2A-9F61-4F97-98F2-0D3DE52C1D1F}" type="presParOf" srcId="{4E568077-55B5-2E45-8330-C1AF1C924E45}" destId="{98407811-AC3B-C143-87DB-53D4887DBDF6}" srcOrd="2" destOrd="0" presId="urn:microsoft.com/office/officeart/2005/8/layout/hProcess11"/>
    <dgm:cxn modelId="{67F59FD9-219B-4E60-9204-D05B0D7EC2EA}" type="presParOf" srcId="{98407811-AC3B-C143-87DB-53D4887DBDF6}" destId="{5269BE52-CA40-7045-A401-39592D6DB009}" srcOrd="0" destOrd="0" presId="urn:microsoft.com/office/officeart/2005/8/layout/hProcess11"/>
    <dgm:cxn modelId="{E44E9C72-FCEF-4555-8B76-23546AC3A7AC}" type="presParOf" srcId="{98407811-AC3B-C143-87DB-53D4887DBDF6}" destId="{1D1D9993-0955-B948-9B05-41E9858EF2EF}" srcOrd="1" destOrd="0" presId="urn:microsoft.com/office/officeart/2005/8/layout/hProcess11"/>
    <dgm:cxn modelId="{A15960AA-F950-423D-A820-847BCABD011D}" type="presParOf" srcId="{98407811-AC3B-C143-87DB-53D4887DBDF6}" destId="{BBB33F57-049E-4649-92FA-BAD4750B235F}" srcOrd="2" destOrd="0" presId="urn:microsoft.com/office/officeart/2005/8/layout/hProcess11"/>
    <dgm:cxn modelId="{8C1BC739-0F4C-415C-9F0D-2199BEE17082}" type="presParOf" srcId="{4E568077-55B5-2E45-8330-C1AF1C924E45}" destId="{E34648F7-4741-0A4A-A459-036A88471AE5}" srcOrd="3" destOrd="0" presId="urn:microsoft.com/office/officeart/2005/8/layout/hProcess11"/>
    <dgm:cxn modelId="{E125E234-AD70-4556-90D2-C71890358E1A}" type="presParOf" srcId="{4E568077-55B5-2E45-8330-C1AF1C924E45}" destId="{2146F6BA-22E3-D34E-8C6B-42B172426B6D}" srcOrd="4" destOrd="0" presId="urn:microsoft.com/office/officeart/2005/8/layout/hProcess11"/>
    <dgm:cxn modelId="{0F602E5C-31C7-47F5-9789-65AE45A7617B}" type="presParOf" srcId="{2146F6BA-22E3-D34E-8C6B-42B172426B6D}" destId="{795F3967-8EAE-0D43-B3B7-7107829F323C}" srcOrd="0" destOrd="0" presId="urn:microsoft.com/office/officeart/2005/8/layout/hProcess11"/>
    <dgm:cxn modelId="{9147F8E1-A2A5-4EDB-A90F-431F89A08139}" type="presParOf" srcId="{2146F6BA-22E3-D34E-8C6B-42B172426B6D}" destId="{1E9F561F-36BF-C443-8AD1-E01605496C86}" srcOrd="1" destOrd="0" presId="urn:microsoft.com/office/officeart/2005/8/layout/hProcess11"/>
    <dgm:cxn modelId="{0250755D-A466-40BA-A676-40CF9E2C35AC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Spatial analysis</a:t>
          </a:r>
        </a:p>
        <a:p>
          <a:pPr algn="l"/>
          <a:r>
            <a:rPr lang="en-US" sz="1200" i="1" dirty="0" smtClean="0">
              <a:solidFill>
                <a:srgbClr val="FF0000"/>
              </a:solidFill>
            </a:rPr>
            <a:t>Draw area boundaries</a:t>
          </a:r>
        </a:p>
        <a:p>
          <a:pPr algn="l"/>
          <a:endParaRPr lang="en-US" sz="1400" i="0" dirty="0">
            <a:solidFill>
              <a:schemeClr val="tx1"/>
            </a:solidFill>
          </a:endParaRPr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958AAF2C-65B1-4101-80B3-5BDC309EE87A}" type="presOf" srcId="{DB4D3C85-189A-9E47-8233-124BB4CD92E1}" destId="{5269BE52-CA40-7045-A401-39592D6DB009}" srcOrd="0" destOrd="0" presId="urn:microsoft.com/office/officeart/2005/8/layout/hProcess11"/>
    <dgm:cxn modelId="{FB294709-0034-4ADC-85A8-87FDF9DCDA66}" type="presOf" srcId="{F80560A4-BA2B-A949-9C00-7B4F5A94B41D}" destId="{CA6B01A5-B6B0-B34A-838C-9CFFE092B279}" srcOrd="0" destOrd="0" presId="urn:microsoft.com/office/officeart/2005/8/layout/hProcess11"/>
    <dgm:cxn modelId="{96ACCC1E-E205-4E0E-8BFB-BE0E1B0FC7A1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84B9DC41-5A0F-4BF4-B8E7-C3A849ED5429}" type="presOf" srcId="{22C9C8D7-E8DA-A04A-8D08-609E9105EEE1}" destId="{795F3967-8EAE-0D43-B3B7-7107829F323C}" srcOrd="0" destOrd="0" presId="urn:microsoft.com/office/officeart/2005/8/layout/hProcess11"/>
    <dgm:cxn modelId="{4423EE08-1F3C-4FB1-8527-DF83C27BF8C3}" type="presParOf" srcId="{CA6B01A5-B6B0-B34A-838C-9CFFE092B279}" destId="{7C83CECC-2DD8-6049-BE9D-18C6BCBE9DD0}" srcOrd="0" destOrd="0" presId="urn:microsoft.com/office/officeart/2005/8/layout/hProcess11"/>
    <dgm:cxn modelId="{662B7112-0647-47E9-82F4-98EBA2BB394C}" type="presParOf" srcId="{CA6B01A5-B6B0-B34A-838C-9CFFE092B279}" destId="{4E568077-55B5-2E45-8330-C1AF1C924E45}" srcOrd="1" destOrd="0" presId="urn:microsoft.com/office/officeart/2005/8/layout/hProcess11"/>
    <dgm:cxn modelId="{0AAE6461-AAF2-46EC-BF10-180E502631FD}" type="presParOf" srcId="{4E568077-55B5-2E45-8330-C1AF1C924E45}" destId="{0A45066D-8431-C948-91E7-9E901B9EBD7A}" srcOrd="0" destOrd="0" presId="urn:microsoft.com/office/officeart/2005/8/layout/hProcess11"/>
    <dgm:cxn modelId="{38105B02-2697-4927-B46C-06C02038A9D1}" type="presParOf" srcId="{0A45066D-8431-C948-91E7-9E901B9EBD7A}" destId="{699AFFF2-5303-734F-A192-34902E8E5D9A}" srcOrd="0" destOrd="0" presId="urn:microsoft.com/office/officeart/2005/8/layout/hProcess11"/>
    <dgm:cxn modelId="{787E32F8-364B-4FFC-A4A8-634F5BFF9CAA}" type="presParOf" srcId="{0A45066D-8431-C948-91E7-9E901B9EBD7A}" destId="{3300CE92-B20B-7E4B-BA07-FF40DF86A3E2}" srcOrd="1" destOrd="0" presId="urn:microsoft.com/office/officeart/2005/8/layout/hProcess11"/>
    <dgm:cxn modelId="{B905BE4F-DB5F-4C18-AE85-A6880DABCD35}" type="presParOf" srcId="{0A45066D-8431-C948-91E7-9E901B9EBD7A}" destId="{6F0587D0-C2F7-2242-832B-90A15F1D6D33}" srcOrd="2" destOrd="0" presId="urn:microsoft.com/office/officeart/2005/8/layout/hProcess11"/>
    <dgm:cxn modelId="{9F391B5C-5509-491C-94C6-7F2AA4E055A9}" type="presParOf" srcId="{4E568077-55B5-2E45-8330-C1AF1C924E45}" destId="{C342D8C5-5A73-694D-BB5B-5516054C3027}" srcOrd="1" destOrd="0" presId="urn:microsoft.com/office/officeart/2005/8/layout/hProcess11"/>
    <dgm:cxn modelId="{EC3FDAD7-C697-4E11-883D-4CB20103236F}" type="presParOf" srcId="{4E568077-55B5-2E45-8330-C1AF1C924E45}" destId="{98407811-AC3B-C143-87DB-53D4887DBDF6}" srcOrd="2" destOrd="0" presId="urn:microsoft.com/office/officeart/2005/8/layout/hProcess11"/>
    <dgm:cxn modelId="{D6543DA3-9F43-480E-B734-806AED71F07C}" type="presParOf" srcId="{98407811-AC3B-C143-87DB-53D4887DBDF6}" destId="{5269BE52-CA40-7045-A401-39592D6DB009}" srcOrd="0" destOrd="0" presId="urn:microsoft.com/office/officeart/2005/8/layout/hProcess11"/>
    <dgm:cxn modelId="{25981739-E1A5-4A48-B074-473604832EB0}" type="presParOf" srcId="{98407811-AC3B-C143-87DB-53D4887DBDF6}" destId="{1D1D9993-0955-B948-9B05-41E9858EF2EF}" srcOrd="1" destOrd="0" presId="urn:microsoft.com/office/officeart/2005/8/layout/hProcess11"/>
    <dgm:cxn modelId="{169EAA29-7F81-4ED2-ACCF-B5D4CF9072FF}" type="presParOf" srcId="{98407811-AC3B-C143-87DB-53D4887DBDF6}" destId="{BBB33F57-049E-4649-92FA-BAD4750B235F}" srcOrd="2" destOrd="0" presId="urn:microsoft.com/office/officeart/2005/8/layout/hProcess11"/>
    <dgm:cxn modelId="{FCD8EFCF-DE4A-48A6-A3B6-6404694D5E78}" type="presParOf" srcId="{4E568077-55B5-2E45-8330-C1AF1C924E45}" destId="{E34648F7-4741-0A4A-A459-036A88471AE5}" srcOrd="3" destOrd="0" presId="urn:microsoft.com/office/officeart/2005/8/layout/hProcess11"/>
    <dgm:cxn modelId="{9E7F1432-9936-4609-8010-5C2A46D1723F}" type="presParOf" srcId="{4E568077-55B5-2E45-8330-C1AF1C924E45}" destId="{2146F6BA-22E3-D34E-8C6B-42B172426B6D}" srcOrd="4" destOrd="0" presId="urn:microsoft.com/office/officeart/2005/8/layout/hProcess11"/>
    <dgm:cxn modelId="{871D009E-EA0F-463A-8A9E-9CAFCDCC0AD2}" type="presParOf" srcId="{2146F6BA-22E3-D34E-8C6B-42B172426B6D}" destId="{795F3967-8EAE-0D43-B3B7-7107829F323C}" srcOrd="0" destOrd="0" presId="urn:microsoft.com/office/officeart/2005/8/layout/hProcess11"/>
    <dgm:cxn modelId="{12A26DD4-5A4C-479F-A12D-1E6E3A7346F7}" type="presParOf" srcId="{2146F6BA-22E3-D34E-8C6B-42B172426B6D}" destId="{1E9F561F-36BF-C443-8AD1-E01605496C86}" srcOrd="1" destOrd="0" presId="urn:microsoft.com/office/officeart/2005/8/layout/hProcess11"/>
    <dgm:cxn modelId="{06AB0655-7812-4DB5-BAB3-94F8837A3943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Spatial analysis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Draw area boundaries</a:t>
          </a:r>
        </a:p>
        <a:p>
          <a:pPr algn="l"/>
          <a:endParaRPr lang="en-US" sz="1400" i="0" dirty="0">
            <a:solidFill>
              <a:schemeClr val="tx1"/>
            </a:solidFill>
          </a:endParaRPr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Composite maps</a:t>
          </a:r>
        </a:p>
        <a:p>
          <a:pPr algn="l"/>
          <a:r>
            <a:rPr lang="en-US" sz="1200" dirty="0" smtClean="0"/>
            <a:t>Connectivity</a:t>
          </a:r>
          <a:endParaRPr lang="en-US" sz="12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220DDF60-02D4-4DBC-812A-3707653D3886}" type="presOf" srcId="{22C9C8D7-E8DA-A04A-8D08-609E9105EEE1}" destId="{795F3967-8EAE-0D43-B3B7-7107829F323C}" srcOrd="0" destOrd="0" presId="urn:microsoft.com/office/officeart/2005/8/layout/hProcess11"/>
    <dgm:cxn modelId="{65D57315-2D0B-47DB-8344-5EB79826C940}" type="presOf" srcId="{DCF886CB-B832-2E4E-A71E-D9648CA9EE4C}" destId="{699AFFF2-5303-734F-A192-34902E8E5D9A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2032667F-D0A8-40B3-B224-4D479D0674DB}" type="presOf" srcId="{F80560A4-BA2B-A949-9C00-7B4F5A94B41D}" destId="{CA6B01A5-B6B0-B34A-838C-9CFFE092B27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37D17A94-E269-4366-89E4-5E3C4818CD29}" type="presOf" srcId="{DB4D3C85-189A-9E47-8233-124BB4CD92E1}" destId="{5269BE52-CA40-7045-A401-39592D6DB009}" srcOrd="0" destOrd="0" presId="urn:microsoft.com/office/officeart/2005/8/layout/hProcess11"/>
    <dgm:cxn modelId="{66F2F002-406E-402E-8E42-7421C1070A44}" type="presParOf" srcId="{CA6B01A5-B6B0-B34A-838C-9CFFE092B279}" destId="{7C83CECC-2DD8-6049-BE9D-18C6BCBE9DD0}" srcOrd="0" destOrd="0" presId="urn:microsoft.com/office/officeart/2005/8/layout/hProcess11"/>
    <dgm:cxn modelId="{1AA54942-3521-417F-BE01-44BD01E6B9FC}" type="presParOf" srcId="{CA6B01A5-B6B0-B34A-838C-9CFFE092B279}" destId="{4E568077-55B5-2E45-8330-C1AF1C924E45}" srcOrd="1" destOrd="0" presId="urn:microsoft.com/office/officeart/2005/8/layout/hProcess11"/>
    <dgm:cxn modelId="{89C6F532-4050-46E4-B921-C6815E4EF3B8}" type="presParOf" srcId="{4E568077-55B5-2E45-8330-C1AF1C924E45}" destId="{0A45066D-8431-C948-91E7-9E901B9EBD7A}" srcOrd="0" destOrd="0" presId="urn:microsoft.com/office/officeart/2005/8/layout/hProcess11"/>
    <dgm:cxn modelId="{0EB0026E-A5CF-46A3-BE1A-CE9281168688}" type="presParOf" srcId="{0A45066D-8431-C948-91E7-9E901B9EBD7A}" destId="{699AFFF2-5303-734F-A192-34902E8E5D9A}" srcOrd="0" destOrd="0" presId="urn:microsoft.com/office/officeart/2005/8/layout/hProcess11"/>
    <dgm:cxn modelId="{E4FB41B2-C563-4E26-B21E-B1F35C6515C7}" type="presParOf" srcId="{0A45066D-8431-C948-91E7-9E901B9EBD7A}" destId="{3300CE92-B20B-7E4B-BA07-FF40DF86A3E2}" srcOrd="1" destOrd="0" presId="urn:microsoft.com/office/officeart/2005/8/layout/hProcess11"/>
    <dgm:cxn modelId="{F02E2FA7-4776-4FEF-9F49-7297F1CB1B21}" type="presParOf" srcId="{0A45066D-8431-C948-91E7-9E901B9EBD7A}" destId="{6F0587D0-C2F7-2242-832B-90A15F1D6D33}" srcOrd="2" destOrd="0" presId="urn:microsoft.com/office/officeart/2005/8/layout/hProcess11"/>
    <dgm:cxn modelId="{B0B295B6-1B4F-429F-A839-02DB5206EF93}" type="presParOf" srcId="{4E568077-55B5-2E45-8330-C1AF1C924E45}" destId="{C342D8C5-5A73-694D-BB5B-5516054C3027}" srcOrd="1" destOrd="0" presId="urn:microsoft.com/office/officeart/2005/8/layout/hProcess11"/>
    <dgm:cxn modelId="{127BAA5A-B3F7-4DDC-815D-7E8F4C5094D0}" type="presParOf" srcId="{4E568077-55B5-2E45-8330-C1AF1C924E45}" destId="{98407811-AC3B-C143-87DB-53D4887DBDF6}" srcOrd="2" destOrd="0" presId="urn:microsoft.com/office/officeart/2005/8/layout/hProcess11"/>
    <dgm:cxn modelId="{440F1563-9F84-4845-8453-52C8B0537509}" type="presParOf" srcId="{98407811-AC3B-C143-87DB-53D4887DBDF6}" destId="{5269BE52-CA40-7045-A401-39592D6DB009}" srcOrd="0" destOrd="0" presId="urn:microsoft.com/office/officeart/2005/8/layout/hProcess11"/>
    <dgm:cxn modelId="{76E8E26E-12C0-4AF4-95A6-932760CECCF7}" type="presParOf" srcId="{98407811-AC3B-C143-87DB-53D4887DBDF6}" destId="{1D1D9993-0955-B948-9B05-41E9858EF2EF}" srcOrd="1" destOrd="0" presId="urn:microsoft.com/office/officeart/2005/8/layout/hProcess11"/>
    <dgm:cxn modelId="{5EF34A1A-93FF-4FFF-986A-59D6340F556C}" type="presParOf" srcId="{98407811-AC3B-C143-87DB-53D4887DBDF6}" destId="{BBB33F57-049E-4649-92FA-BAD4750B235F}" srcOrd="2" destOrd="0" presId="urn:microsoft.com/office/officeart/2005/8/layout/hProcess11"/>
    <dgm:cxn modelId="{E4B1D59C-D144-41E5-AC8C-C2BEC4185639}" type="presParOf" srcId="{4E568077-55B5-2E45-8330-C1AF1C924E45}" destId="{E34648F7-4741-0A4A-A459-036A88471AE5}" srcOrd="3" destOrd="0" presId="urn:microsoft.com/office/officeart/2005/8/layout/hProcess11"/>
    <dgm:cxn modelId="{BDD7F381-6203-44C2-ADB6-D75452EF85EA}" type="presParOf" srcId="{4E568077-55B5-2E45-8330-C1AF1C924E45}" destId="{2146F6BA-22E3-D34E-8C6B-42B172426B6D}" srcOrd="4" destOrd="0" presId="urn:microsoft.com/office/officeart/2005/8/layout/hProcess11"/>
    <dgm:cxn modelId="{04A32A94-1F76-45EA-B27E-9726BA59322E}" type="presParOf" srcId="{2146F6BA-22E3-D34E-8C6B-42B172426B6D}" destId="{795F3967-8EAE-0D43-B3B7-7107829F323C}" srcOrd="0" destOrd="0" presId="urn:microsoft.com/office/officeart/2005/8/layout/hProcess11"/>
    <dgm:cxn modelId="{182EF2B9-F012-4F22-A3F0-EC610478C7CF}" type="presParOf" srcId="{2146F6BA-22E3-D34E-8C6B-42B172426B6D}" destId="{1E9F561F-36BF-C443-8AD1-E01605496C86}" srcOrd="1" destOrd="0" presId="urn:microsoft.com/office/officeart/2005/8/layout/hProcess11"/>
    <dgm:cxn modelId="{50D29CCC-17A9-4F9B-BDCD-B8CA9D47F847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b="0" i="0" u="none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Acquire and organize</a:t>
          </a:r>
          <a:endParaRPr lang="en-US" sz="1200" i="0" dirty="0">
            <a:solidFill>
              <a:schemeClr val="tx1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Spatial analysis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Draw area boundaries</a:t>
          </a:r>
        </a:p>
        <a:p>
          <a:pPr algn="l"/>
          <a:endParaRPr lang="en-US" sz="1400" i="0" dirty="0">
            <a:solidFill>
              <a:schemeClr val="tx1"/>
            </a:solidFill>
          </a:endParaRPr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i="0" dirty="0" smtClean="0">
              <a:solidFill>
                <a:schemeClr val="tx1"/>
              </a:solidFill>
            </a:rPr>
            <a:t>Composite maps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Connectivity</a:t>
          </a:r>
          <a:endParaRPr lang="en-US" sz="1200" i="1" dirty="0">
            <a:solidFill>
              <a:srgbClr val="C00000"/>
            </a:solidFill>
          </a:endParaRPr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5D8C4822-A9A3-402A-A969-408055B5FE85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EB14948C-61E7-4870-BF65-49BBEE5DFF3F}" type="presOf" srcId="{F80560A4-BA2B-A949-9C00-7B4F5A94B41D}" destId="{CA6B01A5-B6B0-B34A-838C-9CFFE092B279}" srcOrd="0" destOrd="0" presId="urn:microsoft.com/office/officeart/2005/8/layout/hProcess11"/>
    <dgm:cxn modelId="{87C20881-D5F9-475A-9747-3117B3D5EB53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A8CB1484-2656-415D-BE31-8FDEFC828AE0}" type="presOf" srcId="{22C9C8D7-E8DA-A04A-8D08-609E9105EEE1}" destId="{795F3967-8EAE-0D43-B3B7-7107829F323C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51ED9756-BB8A-4757-8D1E-D29B567E0120}" type="presParOf" srcId="{CA6B01A5-B6B0-B34A-838C-9CFFE092B279}" destId="{7C83CECC-2DD8-6049-BE9D-18C6BCBE9DD0}" srcOrd="0" destOrd="0" presId="urn:microsoft.com/office/officeart/2005/8/layout/hProcess11"/>
    <dgm:cxn modelId="{00488A34-3CD3-41C0-94CE-B82B72330771}" type="presParOf" srcId="{CA6B01A5-B6B0-B34A-838C-9CFFE092B279}" destId="{4E568077-55B5-2E45-8330-C1AF1C924E45}" srcOrd="1" destOrd="0" presId="urn:microsoft.com/office/officeart/2005/8/layout/hProcess11"/>
    <dgm:cxn modelId="{32590087-A91A-45BE-9939-CBFD2625137B}" type="presParOf" srcId="{4E568077-55B5-2E45-8330-C1AF1C924E45}" destId="{0A45066D-8431-C948-91E7-9E901B9EBD7A}" srcOrd="0" destOrd="0" presId="urn:microsoft.com/office/officeart/2005/8/layout/hProcess11"/>
    <dgm:cxn modelId="{DB18BDE9-05C0-448B-9253-AA3A950AD6E2}" type="presParOf" srcId="{0A45066D-8431-C948-91E7-9E901B9EBD7A}" destId="{699AFFF2-5303-734F-A192-34902E8E5D9A}" srcOrd="0" destOrd="0" presId="urn:microsoft.com/office/officeart/2005/8/layout/hProcess11"/>
    <dgm:cxn modelId="{E4C5C1F6-276A-48FB-956D-6B1166BF9D6E}" type="presParOf" srcId="{0A45066D-8431-C948-91E7-9E901B9EBD7A}" destId="{3300CE92-B20B-7E4B-BA07-FF40DF86A3E2}" srcOrd="1" destOrd="0" presId="urn:microsoft.com/office/officeart/2005/8/layout/hProcess11"/>
    <dgm:cxn modelId="{F99F543B-349B-4FFD-8068-BDAE20AC459E}" type="presParOf" srcId="{0A45066D-8431-C948-91E7-9E901B9EBD7A}" destId="{6F0587D0-C2F7-2242-832B-90A15F1D6D33}" srcOrd="2" destOrd="0" presId="urn:microsoft.com/office/officeart/2005/8/layout/hProcess11"/>
    <dgm:cxn modelId="{DD2FF056-1089-4ACE-92F5-593FE467E7CB}" type="presParOf" srcId="{4E568077-55B5-2E45-8330-C1AF1C924E45}" destId="{C342D8C5-5A73-694D-BB5B-5516054C3027}" srcOrd="1" destOrd="0" presId="urn:microsoft.com/office/officeart/2005/8/layout/hProcess11"/>
    <dgm:cxn modelId="{452F1821-C699-4D6A-B6F4-6219273D1293}" type="presParOf" srcId="{4E568077-55B5-2E45-8330-C1AF1C924E45}" destId="{98407811-AC3B-C143-87DB-53D4887DBDF6}" srcOrd="2" destOrd="0" presId="urn:microsoft.com/office/officeart/2005/8/layout/hProcess11"/>
    <dgm:cxn modelId="{FFEEE729-7132-45BD-BB9D-17EF262543DA}" type="presParOf" srcId="{98407811-AC3B-C143-87DB-53D4887DBDF6}" destId="{5269BE52-CA40-7045-A401-39592D6DB009}" srcOrd="0" destOrd="0" presId="urn:microsoft.com/office/officeart/2005/8/layout/hProcess11"/>
    <dgm:cxn modelId="{34B3F854-94EB-4373-BA55-11247B1B1639}" type="presParOf" srcId="{98407811-AC3B-C143-87DB-53D4887DBDF6}" destId="{1D1D9993-0955-B948-9B05-41E9858EF2EF}" srcOrd="1" destOrd="0" presId="urn:microsoft.com/office/officeart/2005/8/layout/hProcess11"/>
    <dgm:cxn modelId="{8E6C1F6F-4D13-46CC-905F-53FD872AA6A5}" type="presParOf" srcId="{98407811-AC3B-C143-87DB-53D4887DBDF6}" destId="{BBB33F57-049E-4649-92FA-BAD4750B235F}" srcOrd="2" destOrd="0" presId="urn:microsoft.com/office/officeart/2005/8/layout/hProcess11"/>
    <dgm:cxn modelId="{B2F8CB9D-B9CA-431B-A04A-A62406EFEF4A}" type="presParOf" srcId="{4E568077-55B5-2E45-8330-C1AF1C924E45}" destId="{E34648F7-4741-0A4A-A459-036A88471AE5}" srcOrd="3" destOrd="0" presId="urn:microsoft.com/office/officeart/2005/8/layout/hProcess11"/>
    <dgm:cxn modelId="{76292631-A2A6-49DB-9CE8-B6BECC1970AE}" type="presParOf" srcId="{4E568077-55B5-2E45-8330-C1AF1C924E45}" destId="{2146F6BA-22E3-D34E-8C6B-42B172426B6D}" srcOrd="4" destOrd="0" presId="urn:microsoft.com/office/officeart/2005/8/layout/hProcess11"/>
    <dgm:cxn modelId="{7B0B5B1E-6D70-4316-8089-9C7A515A08B1}" type="presParOf" srcId="{2146F6BA-22E3-D34E-8C6B-42B172426B6D}" destId="{795F3967-8EAE-0D43-B3B7-7107829F323C}" srcOrd="0" destOrd="0" presId="urn:microsoft.com/office/officeart/2005/8/layout/hProcess11"/>
    <dgm:cxn modelId="{185717B2-0E55-4C79-BDF3-178AF419A159}" type="presParOf" srcId="{2146F6BA-22E3-D34E-8C6B-42B172426B6D}" destId="{1E9F561F-36BF-C443-8AD1-E01605496C86}" srcOrd="1" destOrd="0" presId="urn:microsoft.com/office/officeart/2005/8/layout/hProcess11"/>
    <dgm:cxn modelId="{1ABE5AFC-C57A-48DE-8B9C-E3F9E9524956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1" u="none" kern="1200" dirty="0" smtClean="0">
              <a:solidFill>
                <a:srgbClr val="C00000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Acquire and organize</a:t>
          </a:r>
          <a:endParaRPr lang="en-US" sz="1200" i="1" kern="1200" dirty="0">
            <a:solidFill>
              <a:srgbClr val="C00000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FF0000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i="0" kern="1200" dirty="0">
            <a:solidFill>
              <a:schemeClr val="tx1"/>
            </a:solidFill>
          </a:endParaRPr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i="0" kern="1200" dirty="0">
            <a:solidFill>
              <a:schemeClr val="tx1"/>
            </a:solidFill>
          </a:endParaRPr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Connectivity</a:t>
          </a:r>
          <a:endParaRPr lang="en-US" sz="12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u="none" kern="1200" dirty="0" smtClean="0">
              <a:solidFill>
                <a:schemeClr val="tx1"/>
              </a:solidFill>
              <a:effectLst/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Acquire and organize</a:t>
          </a:r>
          <a:endParaRPr lang="en-US" sz="1200" i="0" kern="1200" dirty="0">
            <a:solidFill>
              <a:schemeClr val="tx1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Draw area boundaries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i="0" kern="1200" dirty="0">
            <a:solidFill>
              <a:schemeClr val="tx1"/>
            </a:solidFill>
          </a:endParaRPr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0" kern="1200" dirty="0" smtClean="0">
              <a:solidFill>
                <a:schemeClr val="tx1"/>
              </a:solidFill>
            </a:rPr>
            <a:t>Composite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Connectivity</a:t>
          </a:r>
          <a:endParaRPr lang="en-US" sz="1200" i="1" kern="1200" dirty="0">
            <a:solidFill>
              <a:srgbClr val="C00000"/>
            </a:solidFill>
          </a:endParaRPr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BF51A-C659-47B1-8781-12E65F030DEA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34B2B-E3C4-4BB8-9EBD-52A0C7E2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22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10276"/>
            <a:ext cx="9144000" cy="61477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709613"/>
            <a:ext cx="9144000" cy="61483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76893"/>
            <a:ext cx="7772400" cy="147002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767923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accent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0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alphaModFix amt="1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8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rgbClr val="88B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alphaModFix amt="14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41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alphaModFix amt="13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contrast="3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3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20172"/>
            <a:ext cx="9144000" cy="6137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53518" y="1021335"/>
            <a:ext cx="8458241" cy="53554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/>
          <p:cNvSpPr/>
          <p:nvPr userDrawn="1"/>
        </p:nvSpPr>
        <p:spPr>
          <a:xfrm rot="10800000">
            <a:off x="1191485" y="6376794"/>
            <a:ext cx="523731" cy="288069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36"/>
          <p:cNvSpPr>
            <a:spLocks noEditPoints="1"/>
          </p:cNvSpPr>
          <p:nvPr userDrawn="1"/>
        </p:nvSpPr>
        <p:spPr bwMode="auto">
          <a:xfrm>
            <a:off x="619870" y="1203323"/>
            <a:ext cx="2404955" cy="1654175"/>
          </a:xfrm>
          <a:custGeom>
            <a:avLst/>
            <a:gdLst>
              <a:gd name="T0" fmla="*/ 111 w 977"/>
              <a:gd name="T1" fmla="*/ 270 h 672"/>
              <a:gd name="T2" fmla="*/ 193 w 977"/>
              <a:gd name="T3" fmla="*/ 228 h 672"/>
              <a:gd name="T4" fmla="*/ 265 w 977"/>
              <a:gd name="T5" fmla="*/ 224 h 672"/>
              <a:gd name="T6" fmla="*/ 347 w 977"/>
              <a:gd name="T7" fmla="*/ 248 h 672"/>
              <a:gd name="T8" fmla="*/ 398 w 977"/>
              <a:gd name="T9" fmla="*/ 288 h 672"/>
              <a:gd name="T10" fmla="*/ 444 w 977"/>
              <a:gd name="T11" fmla="*/ 361 h 672"/>
              <a:gd name="T12" fmla="*/ 459 w 977"/>
              <a:gd name="T13" fmla="*/ 446 h 672"/>
              <a:gd name="T14" fmla="*/ 450 w 977"/>
              <a:gd name="T15" fmla="*/ 513 h 672"/>
              <a:gd name="T16" fmla="*/ 411 w 977"/>
              <a:gd name="T17" fmla="*/ 590 h 672"/>
              <a:gd name="T18" fmla="*/ 362 w 977"/>
              <a:gd name="T19" fmla="*/ 635 h 672"/>
              <a:gd name="T20" fmla="*/ 280 w 977"/>
              <a:gd name="T21" fmla="*/ 667 h 672"/>
              <a:gd name="T22" fmla="*/ 210 w 977"/>
              <a:gd name="T23" fmla="*/ 670 h 672"/>
              <a:gd name="T24" fmla="*/ 120 w 977"/>
              <a:gd name="T25" fmla="*/ 641 h 672"/>
              <a:gd name="T26" fmla="*/ 66 w 977"/>
              <a:gd name="T27" fmla="*/ 595 h 672"/>
              <a:gd name="T28" fmla="*/ 16 w 977"/>
              <a:gd name="T29" fmla="*/ 507 h 672"/>
              <a:gd name="T30" fmla="*/ 0 w 977"/>
              <a:gd name="T31" fmla="*/ 398 h 672"/>
              <a:gd name="T32" fmla="*/ 6 w 977"/>
              <a:gd name="T33" fmla="*/ 316 h 672"/>
              <a:gd name="T34" fmla="*/ 31 w 977"/>
              <a:gd name="T35" fmla="*/ 211 h 672"/>
              <a:gd name="T36" fmla="*/ 65 w 977"/>
              <a:gd name="T37" fmla="*/ 138 h 672"/>
              <a:gd name="T38" fmla="*/ 123 w 977"/>
              <a:gd name="T39" fmla="*/ 65 h 672"/>
              <a:gd name="T40" fmla="*/ 180 w 977"/>
              <a:gd name="T41" fmla="*/ 31 h 672"/>
              <a:gd name="T42" fmla="*/ 279 w 977"/>
              <a:gd name="T43" fmla="*/ 5 h 672"/>
              <a:gd name="T44" fmla="*/ 396 w 977"/>
              <a:gd name="T45" fmla="*/ 0 h 672"/>
              <a:gd name="T46" fmla="*/ 310 w 977"/>
              <a:gd name="T47" fmla="*/ 65 h 672"/>
              <a:gd name="T48" fmla="*/ 185 w 977"/>
              <a:gd name="T49" fmla="*/ 101 h 672"/>
              <a:gd name="T50" fmla="*/ 145 w 977"/>
              <a:gd name="T51" fmla="*/ 131 h 672"/>
              <a:gd name="T52" fmla="*/ 105 w 977"/>
              <a:gd name="T53" fmla="*/ 188 h 672"/>
              <a:gd name="T54" fmla="*/ 76 w 977"/>
              <a:gd name="T55" fmla="*/ 276 h 672"/>
              <a:gd name="T56" fmla="*/ 593 w 977"/>
              <a:gd name="T57" fmla="*/ 307 h 672"/>
              <a:gd name="T58" fmla="*/ 666 w 977"/>
              <a:gd name="T59" fmla="*/ 244 h 672"/>
              <a:gd name="T60" fmla="*/ 758 w 977"/>
              <a:gd name="T61" fmla="*/ 222 h 672"/>
              <a:gd name="T62" fmla="*/ 824 w 977"/>
              <a:gd name="T63" fmla="*/ 231 h 672"/>
              <a:gd name="T64" fmla="*/ 898 w 977"/>
              <a:gd name="T65" fmla="*/ 273 h 672"/>
              <a:gd name="T66" fmla="*/ 941 w 977"/>
              <a:gd name="T67" fmla="*/ 322 h 672"/>
              <a:gd name="T68" fmla="*/ 972 w 977"/>
              <a:gd name="T69" fmla="*/ 401 h 672"/>
              <a:gd name="T70" fmla="*/ 975 w 977"/>
              <a:gd name="T71" fmla="*/ 470 h 672"/>
              <a:gd name="T72" fmla="*/ 951 w 977"/>
              <a:gd name="T73" fmla="*/ 553 h 672"/>
              <a:gd name="T74" fmla="*/ 912 w 977"/>
              <a:gd name="T75" fmla="*/ 607 h 672"/>
              <a:gd name="T76" fmla="*/ 840 w 977"/>
              <a:gd name="T77" fmla="*/ 655 h 672"/>
              <a:gd name="T78" fmla="*/ 750 w 977"/>
              <a:gd name="T79" fmla="*/ 672 h 672"/>
              <a:gd name="T80" fmla="*/ 679 w 977"/>
              <a:gd name="T81" fmla="*/ 661 h 672"/>
              <a:gd name="T82" fmla="*/ 599 w 977"/>
              <a:gd name="T83" fmla="*/ 612 h 672"/>
              <a:gd name="T84" fmla="*/ 553 w 977"/>
              <a:gd name="T85" fmla="*/ 553 h 672"/>
              <a:gd name="T86" fmla="*/ 521 w 977"/>
              <a:gd name="T87" fmla="*/ 455 h 672"/>
              <a:gd name="T88" fmla="*/ 518 w 977"/>
              <a:gd name="T89" fmla="*/ 362 h 672"/>
              <a:gd name="T90" fmla="*/ 544 w 977"/>
              <a:gd name="T91" fmla="*/ 222 h 672"/>
              <a:gd name="T92" fmla="*/ 587 w 977"/>
              <a:gd name="T93" fmla="*/ 125 h 672"/>
              <a:gd name="T94" fmla="*/ 632 w 977"/>
              <a:gd name="T95" fmla="*/ 71 h 672"/>
              <a:gd name="T96" fmla="*/ 698 w 977"/>
              <a:gd name="T97" fmla="*/ 31 h 672"/>
              <a:gd name="T98" fmla="*/ 783 w 977"/>
              <a:gd name="T99" fmla="*/ 8 h 672"/>
              <a:gd name="T100" fmla="*/ 887 w 977"/>
              <a:gd name="T101" fmla="*/ 0 h 672"/>
              <a:gd name="T102" fmla="*/ 867 w 977"/>
              <a:gd name="T103" fmla="*/ 62 h 672"/>
              <a:gd name="T104" fmla="*/ 727 w 977"/>
              <a:gd name="T105" fmla="*/ 88 h 672"/>
              <a:gd name="T106" fmla="*/ 670 w 977"/>
              <a:gd name="T107" fmla="*/ 122 h 672"/>
              <a:gd name="T108" fmla="*/ 633 w 977"/>
              <a:gd name="T109" fmla="*/ 168 h 672"/>
              <a:gd name="T110" fmla="*/ 598 w 977"/>
              <a:gd name="T111" fmla="*/ 253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77" h="672">
                <a:moveTo>
                  <a:pt x="77" y="307"/>
                </a:moveTo>
                <a:lnTo>
                  <a:pt x="77" y="307"/>
                </a:lnTo>
                <a:lnTo>
                  <a:pt x="94" y="287"/>
                </a:lnTo>
                <a:lnTo>
                  <a:pt x="111" y="270"/>
                </a:lnTo>
                <a:lnTo>
                  <a:pt x="130" y="256"/>
                </a:lnTo>
                <a:lnTo>
                  <a:pt x="150" y="244"/>
                </a:lnTo>
                <a:lnTo>
                  <a:pt x="171" y="235"/>
                </a:lnTo>
                <a:lnTo>
                  <a:pt x="193" y="228"/>
                </a:lnTo>
                <a:lnTo>
                  <a:pt x="217" y="224"/>
                </a:lnTo>
                <a:lnTo>
                  <a:pt x="242" y="222"/>
                </a:lnTo>
                <a:lnTo>
                  <a:pt x="242" y="222"/>
                </a:lnTo>
                <a:lnTo>
                  <a:pt x="265" y="224"/>
                </a:lnTo>
                <a:lnTo>
                  <a:pt x="287" y="227"/>
                </a:lnTo>
                <a:lnTo>
                  <a:pt x="308" y="231"/>
                </a:lnTo>
                <a:lnTo>
                  <a:pt x="328" y="239"/>
                </a:lnTo>
                <a:lnTo>
                  <a:pt x="347" y="248"/>
                </a:lnTo>
                <a:lnTo>
                  <a:pt x="365" y="259"/>
                </a:lnTo>
                <a:lnTo>
                  <a:pt x="382" y="273"/>
                </a:lnTo>
                <a:lnTo>
                  <a:pt x="398" y="288"/>
                </a:lnTo>
                <a:lnTo>
                  <a:pt x="398" y="288"/>
                </a:lnTo>
                <a:lnTo>
                  <a:pt x="413" y="305"/>
                </a:lnTo>
                <a:lnTo>
                  <a:pt x="425" y="322"/>
                </a:lnTo>
                <a:lnTo>
                  <a:pt x="436" y="341"/>
                </a:lnTo>
                <a:lnTo>
                  <a:pt x="444" y="361"/>
                </a:lnTo>
                <a:lnTo>
                  <a:pt x="451" y="381"/>
                </a:lnTo>
                <a:lnTo>
                  <a:pt x="456" y="401"/>
                </a:lnTo>
                <a:lnTo>
                  <a:pt x="459" y="424"/>
                </a:lnTo>
                <a:lnTo>
                  <a:pt x="459" y="446"/>
                </a:lnTo>
                <a:lnTo>
                  <a:pt x="459" y="446"/>
                </a:lnTo>
                <a:lnTo>
                  <a:pt x="459" y="470"/>
                </a:lnTo>
                <a:lnTo>
                  <a:pt x="456" y="492"/>
                </a:lnTo>
                <a:lnTo>
                  <a:pt x="450" y="513"/>
                </a:lnTo>
                <a:lnTo>
                  <a:pt x="444" y="535"/>
                </a:lnTo>
                <a:lnTo>
                  <a:pt x="435" y="553"/>
                </a:lnTo>
                <a:lnTo>
                  <a:pt x="424" y="572"/>
                </a:lnTo>
                <a:lnTo>
                  <a:pt x="411" y="590"/>
                </a:lnTo>
                <a:lnTo>
                  <a:pt x="396" y="607"/>
                </a:lnTo>
                <a:lnTo>
                  <a:pt x="396" y="607"/>
                </a:lnTo>
                <a:lnTo>
                  <a:pt x="379" y="623"/>
                </a:lnTo>
                <a:lnTo>
                  <a:pt x="362" y="635"/>
                </a:lnTo>
                <a:lnTo>
                  <a:pt x="344" y="646"/>
                </a:lnTo>
                <a:lnTo>
                  <a:pt x="324" y="655"/>
                </a:lnTo>
                <a:lnTo>
                  <a:pt x="302" y="663"/>
                </a:lnTo>
                <a:lnTo>
                  <a:pt x="280" y="667"/>
                </a:lnTo>
                <a:lnTo>
                  <a:pt x="257" y="670"/>
                </a:lnTo>
                <a:lnTo>
                  <a:pt x="234" y="672"/>
                </a:lnTo>
                <a:lnTo>
                  <a:pt x="234" y="672"/>
                </a:lnTo>
                <a:lnTo>
                  <a:pt x="210" y="670"/>
                </a:lnTo>
                <a:lnTo>
                  <a:pt x="185" y="667"/>
                </a:lnTo>
                <a:lnTo>
                  <a:pt x="162" y="661"/>
                </a:lnTo>
                <a:lnTo>
                  <a:pt x="140" y="652"/>
                </a:lnTo>
                <a:lnTo>
                  <a:pt x="120" y="641"/>
                </a:lnTo>
                <a:lnTo>
                  <a:pt x="102" y="629"/>
                </a:lnTo>
                <a:lnTo>
                  <a:pt x="83" y="612"/>
                </a:lnTo>
                <a:lnTo>
                  <a:pt x="66" y="595"/>
                </a:lnTo>
                <a:lnTo>
                  <a:pt x="66" y="595"/>
                </a:lnTo>
                <a:lnTo>
                  <a:pt x="51" y="575"/>
                </a:lnTo>
                <a:lnTo>
                  <a:pt x="37" y="553"/>
                </a:lnTo>
                <a:lnTo>
                  <a:pt x="25" y="530"/>
                </a:lnTo>
                <a:lnTo>
                  <a:pt x="16" y="507"/>
                </a:lnTo>
                <a:lnTo>
                  <a:pt x="9" y="483"/>
                </a:lnTo>
                <a:lnTo>
                  <a:pt x="3" y="455"/>
                </a:lnTo>
                <a:lnTo>
                  <a:pt x="0" y="427"/>
                </a:lnTo>
                <a:lnTo>
                  <a:pt x="0" y="398"/>
                </a:lnTo>
                <a:lnTo>
                  <a:pt x="0" y="398"/>
                </a:lnTo>
                <a:lnTo>
                  <a:pt x="0" y="372"/>
                </a:lnTo>
                <a:lnTo>
                  <a:pt x="2" y="344"/>
                </a:lnTo>
                <a:lnTo>
                  <a:pt x="6" y="316"/>
                </a:lnTo>
                <a:lnTo>
                  <a:pt x="9" y="290"/>
                </a:lnTo>
                <a:lnTo>
                  <a:pt x="16" y="264"/>
                </a:lnTo>
                <a:lnTo>
                  <a:pt x="23" y="238"/>
                </a:lnTo>
                <a:lnTo>
                  <a:pt x="31" y="211"/>
                </a:lnTo>
                <a:lnTo>
                  <a:pt x="42" y="185"/>
                </a:lnTo>
                <a:lnTo>
                  <a:pt x="42" y="185"/>
                </a:lnTo>
                <a:lnTo>
                  <a:pt x="53" y="161"/>
                </a:lnTo>
                <a:lnTo>
                  <a:pt x="65" y="138"/>
                </a:lnTo>
                <a:lnTo>
                  <a:pt x="77" y="116"/>
                </a:lnTo>
                <a:lnTo>
                  <a:pt x="91" y="97"/>
                </a:lnTo>
                <a:lnTo>
                  <a:pt x="108" y="81"/>
                </a:lnTo>
                <a:lnTo>
                  <a:pt x="123" y="65"/>
                </a:lnTo>
                <a:lnTo>
                  <a:pt x="142" y="53"/>
                </a:lnTo>
                <a:lnTo>
                  <a:pt x="160" y="40"/>
                </a:lnTo>
                <a:lnTo>
                  <a:pt x="160" y="40"/>
                </a:lnTo>
                <a:lnTo>
                  <a:pt x="180" y="31"/>
                </a:lnTo>
                <a:lnTo>
                  <a:pt x="202" y="24"/>
                </a:lnTo>
                <a:lnTo>
                  <a:pt x="227" y="16"/>
                </a:lnTo>
                <a:lnTo>
                  <a:pt x="251" y="10"/>
                </a:lnTo>
                <a:lnTo>
                  <a:pt x="279" y="5"/>
                </a:lnTo>
                <a:lnTo>
                  <a:pt x="308" y="2"/>
                </a:lnTo>
                <a:lnTo>
                  <a:pt x="339" y="0"/>
                </a:lnTo>
                <a:lnTo>
                  <a:pt x="371" y="0"/>
                </a:lnTo>
                <a:lnTo>
                  <a:pt x="396" y="0"/>
                </a:lnTo>
                <a:lnTo>
                  <a:pt x="396" y="61"/>
                </a:lnTo>
                <a:lnTo>
                  <a:pt x="396" y="61"/>
                </a:lnTo>
                <a:lnTo>
                  <a:pt x="351" y="62"/>
                </a:lnTo>
                <a:lnTo>
                  <a:pt x="310" y="65"/>
                </a:lnTo>
                <a:lnTo>
                  <a:pt x="273" y="70"/>
                </a:lnTo>
                <a:lnTo>
                  <a:pt x="239" y="77"/>
                </a:lnTo>
                <a:lnTo>
                  <a:pt x="210" y="88"/>
                </a:lnTo>
                <a:lnTo>
                  <a:pt x="185" y="101"/>
                </a:lnTo>
                <a:lnTo>
                  <a:pt x="173" y="107"/>
                </a:lnTo>
                <a:lnTo>
                  <a:pt x="162" y="114"/>
                </a:lnTo>
                <a:lnTo>
                  <a:pt x="153" y="122"/>
                </a:lnTo>
                <a:lnTo>
                  <a:pt x="145" y="131"/>
                </a:lnTo>
                <a:lnTo>
                  <a:pt x="145" y="131"/>
                </a:lnTo>
                <a:lnTo>
                  <a:pt x="130" y="150"/>
                </a:lnTo>
                <a:lnTo>
                  <a:pt x="116" y="168"/>
                </a:lnTo>
                <a:lnTo>
                  <a:pt x="105" y="188"/>
                </a:lnTo>
                <a:lnTo>
                  <a:pt x="96" y="210"/>
                </a:lnTo>
                <a:lnTo>
                  <a:pt x="86" y="231"/>
                </a:lnTo>
                <a:lnTo>
                  <a:pt x="80" y="253"/>
                </a:lnTo>
                <a:lnTo>
                  <a:pt x="76" y="276"/>
                </a:lnTo>
                <a:lnTo>
                  <a:pt x="74" y="301"/>
                </a:lnTo>
                <a:lnTo>
                  <a:pt x="77" y="307"/>
                </a:lnTo>
                <a:close/>
                <a:moveTo>
                  <a:pt x="593" y="307"/>
                </a:moveTo>
                <a:lnTo>
                  <a:pt x="593" y="307"/>
                </a:lnTo>
                <a:lnTo>
                  <a:pt x="610" y="287"/>
                </a:lnTo>
                <a:lnTo>
                  <a:pt x="627" y="270"/>
                </a:lnTo>
                <a:lnTo>
                  <a:pt x="646" y="256"/>
                </a:lnTo>
                <a:lnTo>
                  <a:pt x="666" y="244"/>
                </a:lnTo>
                <a:lnTo>
                  <a:pt x="687" y="235"/>
                </a:lnTo>
                <a:lnTo>
                  <a:pt x="710" y="228"/>
                </a:lnTo>
                <a:lnTo>
                  <a:pt x="733" y="224"/>
                </a:lnTo>
                <a:lnTo>
                  <a:pt x="758" y="222"/>
                </a:lnTo>
                <a:lnTo>
                  <a:pt x="758" y="222"/>
                </a:lnTo>
                <a:lnTo>
                  <a:pt x="781" y="224"/>
                </a:lnTo>
                <a:lnTo>
                  <a:pt x="804" y="227"/>
                </a:lnTo>
                <a:lnTo>
                  <a:pt x="824" y="231"/>
                </a:lnTo>
                <a:lnTo>
                  <a:pt x="844" y="239"/>
                </a:lnTo>
                <a:lnTo>
                  <a:pt x="864" y="248"/>
                </a:lnTo>
                <a:lnTo>
                  <a:pt x="881" y="259"/>
                </a:lnTo>
                <a:lnTo>
                  <a:pt x="898" y="273"/>
                </a:lnTo>
                <a:lnTo>
                  <a:pt x="915" y="288"/>
                </a:lnTo>
                <a:lnTo>
                  <a:pt x="915" y="288"/>
                </a:lnTo>
                <a:lnTo>
                  <a:pt x="929" y="305"/>
                </a:lnTo>
                <a:lnTo>
                  <a:pt x="941" y="322"/>
                </a:lnTo>
                <a:lnTo>
                  <a:pt x="952" y="341"/>
                </a:lnTo>
                <a:lnTo>
                  <a:pt x="961" y="361"/>
                </a:lnTo>
                <a:lnTo>
                  <a:pt x="967" y="381"/>
                </a:lnTo>
                <a:lnTo>
                  <a:pt x="972" y="401"/>
                </a:lnTo>
                <a:lnTo>
                  <a:pt x="975" y="424"/>
                </a:lnTo>
                <a:lnTo>
                  <a:pt x="977" y="446"/>
                </a:lnTo>
                <a:lnTo>
                  <a:pt x="977" y="446"/>
                </a:lnTo>
                <a:lnTo>
                  <a:pt x="975" y="470"/>
                </a:lnTo>
                <a:lnTo>
                  <a:pt x="972" y="492"/>
                </a:lnTo>
                <a:lnTo>
                  <a:pt x="967" y="513"/>
                </a:lnTo>
                <a:lnTo>
                  <a:pt x="960" y="535"/>
                </a:lnTo>
                <a:lnTo>
                  <a:pt x="951" y="553"/>
                </a:lnTo>
                <a:lnTo>
                  <a:pt x="940" y="572"/>
                </a:lnTo>
                <a:lnTo>
                  <a:pt x="927" y="590"/>
                </a:lnTo>
                <a:lnTo>
                  <a:pt x="912" y="607"/>
                </a:lnTo>
                <a:lnTo>
                  <a:pt x="912" y="607"/>
                </a:lnTo>
                <a:lnTo>
                  <a:pt x="897" y="623"/>
                </a:lnTo>
                <a:lnTo>
                  <a:pt x="878" y="635"/>
                </a:lnTo>
                <a:lnTo>
                  <a:pt x="860" y="646"/>
                </a:lnTo>
                <a:lnTo>
                  <a:pt x="840" y="655"/>
                </a:lnTo>
                <a:lnTo>
                  <a:pt x="820" y="663"/>
                </a:lnTo>
                <a:lnTo>
                  <a:pt x="798" y="667"/>
                </a:lnTo>
                <a:lnTo>
                  <a:pt x="775" y="670"/>
                </a:lnTo>
                <a:lnTo>
                  <a:pt x="750" y="672"/>
                </a:lnTo>
                <a:lnTo>
                  <a:pt x="750" y="672"/>
                </a:lnTo>
                <a:lnTo>
                  <a:pt x="726" y="670"/>
                </a:lnTo>
                <a:lnTo>
                  <a:pt x="701" y="667"/>
                </a:lnTo>
                <a:lnTo>
                  <a:pt x="679" y="661"/>
                </a:lnTo>
                <a:lnTo>
                  <a:pt x="658" y="652"/>
                </a:lnTo>
                <a:lnTo>
                  <a:pt x="636" y="641"/>
                </a:lnTo>
                <a:lnTo>
                  <a:pt x="618" y="629"/>
                </a:lnTo>
                <a:lnTo>
                  <a:pt x="599" y="612"/>
                </a:lnTo>
                <a:lnTo>
                  <a:pt x="582" y="595"/>
                </a:lnTo>
                <a:lnTo>
                  <a:pt x="582" y="595"/>
                </a:lnTo>
                <a:lnTo>
                  <a:pt x="567" y="575"/>
                </a:lnTo>
                <a:lnTo>
                  <a:pt x="553" y="553"/>
                </a:lnTo>
                <a:lnTo>
                  <a:pt x="542" y="530"/>
                </a:lnTo>
                <a:lnTo>
                  <a:pt x="533" y="507"/>
                </a:lnTo>
                <a:lnTo>
                  <a:pt x="525" y="483"/>
                </a:lnTo>
                <a:lnTo>
                  <a:pt x="521" y="455"/>
                </a:lnTo>
                <a:lnTo>
                  <a:pt x="518" y="427"/>
                </a:lnTo>
                <a:lnTo>
                  <a:pt x="516" y="398"/>
                </a:lnTo>
                <a:lnTo>
                  <a:pt x="516" y="398"/>
                </a:lnTo>
                <a:lnTo>
                  <a:pt x="518" y="362"/>
                </a:lnTo>
                <a:lnTo>
                  <a:pt x="521" y="327"/>
                </a:lnTo>
                <a:lnTo>
                  <a:pt x="527" y="292"/>
                </a:lnTo>
                <a:lnTo>
                  <a:pt x="535" y="256"/>
                </a:lnTo>
                <a:lnTo>
                  <a:pt x="544" y="222"/>
                </a:lnTo>
                <a:lnTo>
                  <a:pt x="556" y="190"/>
                </a:lnTo>
                <a:lnTo>
                  <a:pt x="570" y="158"/>
                </a:lnTo>
                <a:lnTo>
                  <a:pt x="587" y="125"/>
                </a:lnTo>
                <a:lnTo>
                  <a:pt x="587" y="125"/>
                </a:lnTo>
                <a:lnTo>
                  <a:pt x="596" y="110"/>
                </a:lnTo>
                <a:lnTo>
                  <a:pt x="607" y="96"/>
                </a:lnTo>
                <a:lnTo>
                  <a:pt x="619" y="84"/>
                </a:lnTo>
                <a:lnTo>
                  <a:pt x="632" y="71"/>
                </a:lnTo>
                <a:lnTo>
                  <a:pt x="647" y="59"/>
                </a:lnTo>
                <a:lnTo>
                  <a:pt x="662" y="50"/>
                </a:lnTo>
                <a:lnTo>
                  <a:pt x="679" y="40"/>
                </a:lnTo>
                <a:lnTo>
                  <a:pt x="698" y="31"/>
                </a:lnTo>
                <a:lnTo>
                  <a:pt x="716" y="24"/>
                </a:lnTo>
                <a:lnTo>
                  <a:pt x="738" y="17"/>
                </a:lnTo>
                <a:lnTo>
                  <a:pt x="760" y="13"/>
                </a:lnTo>
                <a:lnTo>
                  <a:pt x="783" y="8"/>
                </a:lnTo>
                <a:lnTo>
                  <a:pt x="807" y="5"/>
                </a:lnTo>
                <a:lnTo>
                  <a:pt x="832" y="2"/>
                </a:lnTo>
                <a:lnTo>
                  <a:pt x="860" y="0"/>
                </a:lnTo>
                <a:lnTo>
                  <a:pt x="887" y="0"/>
                </a:lnTo>
                <a:lnTo>
                  <a:pt x="914" y="0"/>
                </a:lnTo>
                <a:lnTo>
                  <a:pt x="914" y="61"/>
                </a:lnTo>
                <a:lnTo>
                  <a:pt x="914" y="61"/>
                </a:lnTo>
                <a:lnTo>
                  <a:pt x="867" y="62"/>
                </a:lnTo>
                <a:lnTo>
                  <a:pt x="827" y="65"/>
                </a:lnTo>
                <a:lnTo>
                  <a:pt x="789" y="70"/>
                </a:lnTo>
                <a:lnTo>
                  <a:pt x="756" y="77"/>
                </a:lnTo>
                <a:lnTo>
                  <a:pt x="727" y="88"/>
                </a:lnTo>
                <a:lnTo>
                  <a:pt x="701" y="101"/>
                </a:lnTo>
                <a:lnTo>
                  <a:pt x="690" y="107"/>
                </a:lnTo>
                <a:lnTo>
                  <a:pt x="679" y="114"/>
                </a:lnTo>
                <a:lnTo>
                  <a:pt x="670" y="122"/>
                </a:lnTo>
                <a:lnTo>
                  <a:pt x="661" y="131"/>
                </a:lnTo>
                <a:lnTo>
                  <a:pt x="661" y="131"/>
                </a:lnTo>
                <a:lnTo>
                  <a:pt x="646" y="150"/>
                </a:lnTo>
                <a:lnTo>
                  <a:pt x="633" y="168"/>
                </a:lnTo>
                <a:lnTo>
                  <a:pt x="621" y="188"/>
                </a:lnTo>
                <a:lnTo>
                  <a:pt x="612" y="210"/>
                </a:lnTo>
                <a:lnTo>
                  <a:pt x="604" y="231"/>
                </a:lnTo>
                <a:lnTo>
                  <a:pt x="598" y="253"/>
                </a:lnTo>
                <a:lnTo>
                  <a:pt x="593" y="276"/>
                </a:lnTo>
                <a:lnTo>
                  <a:pt x="590" y="301"/>
                </a:lnTo>
                <a:lnTo>
                  <a:pt x="593" y="307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713" y="1508367"/>
            <a:ext cx="7337132" cy="4397042"/>
          </a:xfrm>
        </p:spPr>
        <p:txBody>
          <a:bodyPr anchor="ctr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1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624"/>
            <a:ext cx="8229600" cy="53834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 Text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724" y="1047624"/>
            <a:ext cx="4410075" cy="5383454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2700" y="717074"/>
            <a:ext cx="3984625" cy="614092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7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730251"/>
            <a:ext cx="9144000" cy="2579572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3683001"/>
            <a:ext cx="8229599" cy="274807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8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w Text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724" y="1047624"/>
            <a:ext cx="4410075" cy="5383454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2700" y="723900"/>
            <a:ext cx="3971925" cy="30226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2700" y="3746500"/>
            <a:ext cx="3971925" cy="3111499"/>
          </a:xfrm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1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w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83001"/>
            <a:ext cx="8229599" cy="274807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717551"/>
            <a:ext cx="4572001" cy="2579572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72001" y="719360"/>
            <a:ext cx="4572000" cy="257957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42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743450" y="1045922"/>
            <a:ext cx="3952876" cy="53928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7199" y="1055447"/>
            <a:ext cx="3943352" cy="53928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3744177"/>
            <a:ext cx="3943350" cy="2696426"/>
          </a:xfrm>
        </p:spPr>
        <p:txBody>
          <a:bodyPr lIns="182880" tIns="91440" rIns="182880" bIns="91440">
            <a:normAutofit/>
          </a:bodyPr>
          <a:lstStyle>
            <a:lvl1pPr marL="0" indent="0">
              <a:buNone/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" y="1057276"/>
            <a:ext cx="3943351" cy="257957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743449" y="1057149"/>
            <a:ext cx="3952876" cy="25795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4743449" y="3744177"/>
            <a:ext cx="3943350" cy="2696426"/>
          </a:xfrm>
        </p:spPr>
        <p:txBody>
          <a:bodyPr lIns="182880" tIns="91440" rIns="182880" bIns="91440">
            <a:normAutofit/>
          </a:bodyPr>
          <a:lstStyle>
            <a:lvl1pPr marL="0" indent="0">
              <a:buNone/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97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710277"/>
            <a:ext cx="9144000" cy="614772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Char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8242300" cy="529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7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4737100" y="1130300"/>
            <a:ext cx="3949700" cy="5295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7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87900" y="1130300"/>
            <a:ext cx="3898899" cy="5300778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199" y="3657600"/>
            <a:ext cx="8229599" cy="27686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2324100"/>
          </a:xfrm>
        </p:spPr>
        <p:txBody>
          <a:bodyPr anchor="t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Char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711200"/>
            <a:ext cx="9144000" cy="614680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8242300" cy="529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8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har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11200"/>
            <a:ext cx="9144000" cy="614680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4737100" y="1130300"/>
            <a:ext cx="3949700" cy="5295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3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/Graphic Tit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3900" y="1727200"/>
            <a:ext cx="2882899" cy="4703878"/>
          </a:xfrm>
        </p:spPr>
        <p:txBody>
          <a:bodyPr anchor="ctr">
            <a:normAutofit/>
          </a:bodyPr>
          <a:lstStyle>
            <a:lvl1pPr marL="301752" indent="-301752">
              <a:lnSpc>
                <a:spcPct val="100000"/>
              </a:lnSpc>
              <a:spcAft>
                <a:spcPts val="0"/>
              </a:spcAft>
              <a:buFont typeface="Wingdings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buClr>
                <a:schemeClr val="tx1"/>
              </a:buCl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400" y="1727200"/>
            <a:ext cx="5080000" cy="470387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50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/Graphi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399" y="1727200"/>
            <a:ext cx="8280399" cy="470387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9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2"/>
          </p:nvPr>
        </p:nvSpPr>
        <p:spPr>
          <a:xfrm>
            <a:off x="406400" y="1727200"/>
            <a:ext cx="8280400" cy="47037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319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9144000" cy="7266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915"/>
            <a:ext cx="8229600" cy="5307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47624"/>
            <a:ext cx="8229600" cy="50785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 descr="AUDlogo_white.png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78918"/>
            <a:ext cx="1841500" cy="54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5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7" r:id="rId4"/>
    <p:sldLayoutId id="2147483668" r:id="rId5"/>
    <p:sldLayoutId id="2147483669" r:id="rId6"/>
    <p:sldLayoutId id="2147483650" r:id="rId7"/>
    <p:sldLayoutId id="2147483652" r:id="rId8"/>
    <p:sldLayoutId id="2147483658" r:id="rId9"/>
    <p:sldLayoutId id="2147483653" r:id="rId10"/>
    <p:sldLayoutId id="2147483655" r:id="rId11"/>
    <p:sldLayoutId id="2147483654" r:id="rId12"/>
    <p:sldLayoutId id="2147483651" r:id="rId13"/>
    <p:sldLayoutId id="2147483659" r:id="rId14"/>
    <p:sldLayoutId id="2147483661" r:id="rId15"/>
    <p:sldLayoutId id="2147483662" r:id="rId16"/>
    <p:sldLayoutId id="2147483666" r:id="rId17"/>
    <p:sldLayoutId id="2147483660" r:id="rId18"/>
    <p:sldLayoutId id="2147483663" r:id="rId19"/>
    <p:sldLayoutId id="2147483665" r:id="rId20"/>
    <p:sldLayoutId id="2147483664" r:id="rId21"/>
    <p:sldLayoutId id="2147483670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Font typeface="Arial"/>
        <a:buNone/>
        <a:defRPr sz="3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8640" indent="-274320" algn="l" defTabSz="457200" rtl="0" eaLnBrk="1" latinLnBrk="0" hangingPunct="1">
        <a:spcBef>
          <a:spcPts val="1200"/>
        </a:spcBef>
        <a:buClr>
          <a:schemeClr val="accent1"/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4572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4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0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0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0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0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0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0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2" y="737235"/>
            <a:ext cx="9139535" cy="609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080951"/>
            <a:ext cx="8621486" cy="2285408"/>
          </a:xfrm>
          <a:prstGeom prst="rect">
            <a:avLst/>
          </a:prstGeom>
          <a:solidFill>
            <a:srgbClr val="000000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4" r="16668"/>
          <a:stretch/>
        </p:blipFill>
        <p:spPr bwMode="auto">
          <a:xfrm>
            <a:off x="583747" y="894957"/>
            <a:ext cx="3030582" cy="30031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4276893"/>
            <a:ext cx="8040189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to Design: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Identifying Important Bird Areas and 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eabird Connectivity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Alaskan Arctic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Melanie Smith, Audubon Alaska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59337" y="6622869"/>
            <a:ext cx="1384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Milo </a:t>
            </a:r>
            <a:r>
              <a:rPr lang="en-US" sz="1000" dirty="0" err="1" smtClean="0">
                <a:solidFill>
                  <a:schemeClr val="bg1"/>
                </a:solidFill>
              </a:rPr>
              <a:t>Burcham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0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140206"/>
            <a:ext cx="8229599" cy="2469604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</a:p>
          <a:p>
            <a:pPr lvl="1"/>
            <a:r>
              <a:rPr lang="en-US" dirty="0" smtClean="0"/>
              <a:t>Process from data to designing Important Bird Areas (IBAs)</a:t>
            </a:r>
            <a:endParaRPr lang="en-US" dirty="0"/>
          </a:p>
          <a:p>
            <a:pPr lvl="1"/>
            <a:r>
              <a:rPr lang="en-US" dirty="0" smtClean="0"/>
              <a:t>Three main analyses for seabird data</a:t>
            </a:r>
            <a:endParaRPr lang="en-US" dirty="0"/>
          </a:p>
          <a:p>
            <a:pPr lvl="1"/>
            <a:r>
              <a:rPr lang="en-US" dirty="0" smtClean="0"/>
              <a:t>Challenges related to connectivity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827" y="822054"/>
            <a:ext cx="4550140" cy="3087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2" name="Picture 4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5874" y="823863"/>
            <a:ext cx="4626922" cy="3086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7694021" y="3566158"/>
            <a:ext cx="1384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Milo </a:t>
            </a:r>
            <a:r>
              <a:rPr lang="en-US" sz="1000" dirty="0" err="1" smtClean="0">
                <a:solidFill>
                  <a:schemeClr val="bg1"/>
                </a:solidFill>
              </a:rPr>
              <a:t>Burcham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5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913298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110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38443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2255669" y="2689636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8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>
            <a:off x="-13063" y="167006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-13063" y="459744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687290" y="726480"/>
            <a:ext cx="1828800" cy="6131519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3687290" y="4603637"/>
            <a:ext cx="1828800" cy="2254364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r>
              <a:rPr lang="en-US" sz="1600" b="1" dirty="0" smtClean="0"/>
              <a:t>Telemetry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Geolocator</a:t>
            </a:r>
            <a:endParaRPr lang="en-US" sz="16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2" t="-20" r="25368"/>
          <a:stretch/>
        </p:blipFill>
        <p:spPr>
          <a:xfrm>
            <a:off x="3687290" y="1669494"/>
            <a:ext cx="1825246" cy="2912239"/>
          </a:xfrm>
          <a:prstGeom prst="rect">
            <a:avLst/>
          </a:prstGeom>
          <a:ln>
            <a:noFill/>
          </a:ln>
        </p:spPr>
      </p:pic>
      <p:cxnSp>
        <p:nvCxnSpPr>
          <p:cNvPr id="37" name="Straight Connector 36"/>
          <p:cNvCxnSpPr/>
          <p:nvPr/>
        </p:nvCxnSpPr>
        <p:spPr>
          <a:xfrm>
            <a:off x="368197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4292127" y="932050"/>
            <a:ext cx="658144" cy="454621"/>
            <a:chOff x="-347663" y="2259013"/>
            <a:chExt cx="790576" cy="546100"/>
          </a:xfrm>
        </p:grpSpPr>
        <p:sp>
          <p:nvSpPr>
            <p:cNvPr id="34" name="AutoShape 24"/>
            <p:cNvSpPr>
              <a:spLocks noChangeAspect="1" noChangeArrowheads="1" noTextEdit="1"/>
            </p:cNvSpPr>
            <p:nvPr/>
          </p:nvSpPr>
          <p:spPr bwMode="auto">
            <a:xfrm>
              <a:off x="-347663" y="2259013"/>
              <a:ext cx="790576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-347663" y="2744788"/>
              <a:ext cx="346075" cy="60325"/>
            </a:xfrm>
            <a:custGeom>
              <a:avLst/>
              <a:gdLst>
                <a:gd name="T0" fmla="*/ 210 w 218"/>
                <a:gd name="T1" fmla="*/ 8 h 38"/>
                <a:gd name="T2" fmla="*/ 202 w 218"/>
                <a:gd name="T3" fmla="*/ 12 h 38"/>
                <a:gd name="T4" fmla="*/ 200 w 218"/>
                <a:gd name="T5" fmla="*/ 12 h 38"/>
                <a:gd name="T6" fmla="*/ 190 w 218"/>
                <a:gd name="T7" fmla="*/ 16 h 38"/>
                <a:gd name="T8" fmla="*/ 166 w 218"/>
                <a:gd name="T9" fmla="*/ 22 h 38"/>
                <a:gd name="T10" fmla="*/ 152 w 218"/>
                <a:gd name="T11" fmla="*/ 24 h 38"/>
                <a:gd name="T12" fmla="*/ 128 w 218"/>
                <a:gd name="T13" fmla="*/ 20 h 38"/>
                <a:gd name="T14" fmla="*/ 106 w 218"/>
                <a:gd name="T15" fmla="*/ 12 h 38"/>
                <a:gd name="T16" fmla="*/ 94 w 218"/>
                <a:gd name="T17" fmla="*/ 8 h 38"/>
                <a:gd name="T18" fmla="*/ 70 w 218"/>
                <a:gd name="T19" fmla="*/ 0 h 38"/>
                <a:gd name="T20" fmla="*/ 58 w 218"/>
                <a:gd name="T21" fmla="*/ 0 h 38"/>
                <a:gd name="T22" fmla="*/ 32 w 218"/>
                <a:gd name="T23" fmla="*/ 4 h 38"/>
                <a:gd name="T24" fmla="*/ 10 w 218"/>
                <a:gd name="T25" fmla="*/ 12 h 38"/>
                <a:gd name="T26" fmla="*/ 4 w 218"/>
                <a:gd name="T27" fmla="*/ 16 h 38"/>
                <a:gd name="T28" fmla="*/ 0 w 218"/>
                <a:gd name="T29" fmla="*/ 22 h 38"/>
                <a:gd name="T30" fmla="*/ 0 w 218"/>
                <a:gd name="T31" fmla="*/ 24 h 38"/>
                <a:gd name="T32" fmla="*/ 6 w 218"/>
                <a:gd name="T33" fmla="*/ 26 h 38"/>
                <a:gd name="T34" fmla="*/ 10 w 218"/>
                <a:gd name="T35" fmla="*/ 26 h 38"/>
                <a:gd name="T36" fmla="*/ 32 w 218"/>
                <a:gd name="T37" fmla="*/ 18 h 38"/>
                <a:gd name="T38" fmla="*/ 58 w 218"/>
                <a:gd name="T39" fmla="*/ 14 h 38"/>
                <a:gd name="T40" fmla="*/ 70 w 218"/>
                <a:gd name="T41" fmla="*/ 14 h 38"/>
                <a:gd name="T42" fmla="*/ 94 w 218"/>
                <a:gd name="T43" fmla="*/ 20 h 38"/>
                <a:gd name="T44" fmla="*/ 106 w 218"/>
                <a:gd name="T45" fmla="*/ 26 h 38"/>
                <a:gd name="T46" fmla="*/ 128 w 218"/>
                <a:gd name="T47" fmla="*/ 34 h 38"/>
                <a:gd name="T48" fmla="*/ 152 w 218"/>
                <a:gd name="T49" fmla="*/ 38 h 38"/>
                <a:gd name="T50" fmla="*/ 166 w 218"/>
                <a:gd name="T51" fmla="*/ 36 h 38"/>
                <a:gd name="T52" fmla="*/ 190 w 218"/>
                <a:gd name="T53" fmla="*/ 30 h 38"/>
                <a:gd name="T54" fmla="*/ 200 w 218"/>
                <a:gd name="T55" fmla="*/ 26 h 38"/>
                <a:gd name="T56" fmla="*/ 210 w 218"/>
                <a:gd name="T57" fmla="*/ 22 h 38"/>
                <a:gd name="T58" fmla="*/ 212 w 218"/>
                <a:gd name="T59" fmla="*/ 20 h 38"/>
                <a:gd name="T60" fmla="*/ 218 w 218"/>
                <a:gd name="T61" fmla="*/ 4 h 38"/>
                <a:gd name="T62" fmla="*/ 212 w 218"/>
                <a:gd name="T63" fmla="*/ 8 h 38"/>
                <a:gd name="T64" fmla="*/ 210 w 218"/>
                <a:gd name="T6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8" h="38">
                  <a:moveTo>
                    <a:pt x="210" y="8"/>
                  </a:moveTo>
                  <a:lnTo>
                    <a:pt x="210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78" y="20"/>
                  </a:lnTo>
                  <a:lnTo>
                    <a:pt x="166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40" y="22"/>
                  </a:lnTo>
                  <a:lnTo>
                    <a:pt x="128" y="20"/>
                  </a:lnTo>
                  <a:lnTo>
                    <a:pt x="116" y="16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94" y="8"/>
                  </a:lnTo>
                  <a:lnTo>
                    <a:pt x="82" y="4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0" y="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2" y="18"/>
                  </a:lnTo>
                  <a:lnTo>
                    <a:pt x="44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82" y="18"/>
                  </a:lnTo>
                  <a:lnTo>
                    <a:pt x="94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30"/>
                  </a:lnTo>
                  <a:lnTo>
                    <a:pt x="128" y="34"/>
                  </a:lnTo>
                  <a:lnTo>
                    <a:pt x="140" y="36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66" y="36"/>
                  </a:lnTo>
                  <a:lnTo>
                    <a:pt x="178" y="34"/>
                  </a:lnTo>
                  <a:lnTo>
                    <a:pt x="190" y="30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8" y="18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8"/>
                  </a:lnTo>
                  <a:lnTo>
                    <a:pt x="21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87313" y="2744788"/>
              <a:ext cx="355600" cy="60325"/>
            </a:xfrm>
            <a:custGeom>
              <a:avLst/>
              <a:gdLst>
                <a:gd name="T0" fmla="*/ 214 w 224"/>
                <a:gd name="T1" fmla="*/ 12 h 38"/>
                <a:gd name="T2" fmla="*/ 192 w 224"/>
                <a:gd name="T3" fmla="*/ 4 h 38"/>
                <a:gd name="T4" fmla="*/ 166 w 224"/>
                <a:gd name="T5" fmla="*/ 0 h 38"/>
                <a:gd name="T6" fmla="*/ 152 w 224"/>
                <a:gd name="T7" fmla="*/ 0 h 38"/>
                <a:gd name="T8" fmla="*/ 128 w 224"/>
                <a:gd name="T9" fmla="*/ 8 h 38"/>
                <a:gd name="T10" fmla="*/ 118 w 224"/>
                <a:gd name="T11" fmla="*/ 12 h 38"/>
                <a:gd name="T12" fmla="*/ 96 w 224"/>
                <a:gd name="T13" fmla="*/ 20 h 38"/>
                <a:gd name="T14" fmla="*/ 70 w 224"/>
                <a:gd name="T15" fmla="*/ 24 h 38"/>
                <a:gd name="T16" fmla="*/ 58 w 224"/>
                <a:gd name="T17" fmla="*/ 22 h 38"/>
                <a:gd name="T18" fmla="*/ 32 w 224"/>
                <a:gd name="T19" fmla="*/ 16 h 38"/>
                <a:gd name="T20" fmla="*/ 22 w 224"/>
                <a:gd name="T21" fmla="*/ 12 h 38"/>
                <a:gd name="T22" fmla="*/ 22 w 224"/>
                <a:gd name="T23" fmla="*/ 12 h 38"/>
                <a:gd name="T24" fmla="*/ 12 w 224"/>
                <a:gd name="T25" fmla="*/ 8 h 38"/>
                <a:gd name="T26" fmla="*/ 12 w 224"/>
                <a:gd name="T27" fmla="*/ 8 h 38"/>
                <a:gd name="T28" fmla="*/ 4 w 224"/>
                <a:gd name="T29" fmla="*/ 4 h 38"/>
                <a:gd name="T30" fmla="*/ 0 w 224"/>
                <a:gd name="T31" fmla="*/ 4 h 38"/>
                <a:gd name="T32" fmla="*/ 0 w 224"/>
                <a:gd name="T33" fmla="*/ 18 h 38"/>
                <a:gd name="T34" fmla="*/ 4 w 224"/>
                <a:gd name="T35" fmla="*/ 18 h 38"/>
                <a:gd name="T36" fmla="*/ 12 w 224"/>
                <a:gd name="T37" fmla="*/ 20 h 38"/>
                <a:gd name="T38" fmla="*/ 12 w 224"/>
                <a:gd name="T39" fmla="*/ 22 h 38"/>
                <a:gd name="T40" fmla="*/ 22 w 224"/>
                <a:gd name="T41" fmla="*/ 26 h 38"/>
                <a:gd name="T42" fmla="*/ 44 w 224"/>
                <a:gd name="T43" fmla="*/ 34 h 38"/>
                <a:gd name="T44" fmla="*/ 70 w 224"/>
                <a:gd name="T45" fmla="*/ 38 h 38"/>
                <a:gd name="T46" fmla="*/ 82 w 224"/>
                <a:gd name="T47" fmla="*/ 36 h 38"/>
                <a:gd name="T48" fmla="*/ 108 w 224"/>
                <a:gd name="T49" fmla="*/ 30 h 38"/>
                <a:gd name="T50" fmla="*/ 118 w 224"/>
                <a:gd name="T51" fmla="*/ 26 h 38"/>
                <a:gd name="T52" fmla="*/ 140 w 224"/>
                <a:gd name="T53" fmla="*/ 18 h 38"/>
                <a:gd name="T54" fmla="*/ 166 w 224"/>
                <a:gd name="T55" fmla="*/ 14 h 38"/>
                <a:gd name="T56" fmla="*/ 178 w 224"/>
                <a:gd name="T57" fmla="*/ 14 h 38"/>
                <a:gd name="T58" fmla="*/ 202 w 224"/>
                <a:gd name="T59" fmla="*/ 20 h 38"/>
                <a:gd name="T60" fmla="*/ 214 w 224"/>
                <a:gd name="T61" fmla="*/ 26 h 38"/>
                <a:gd name="T62" fmla="*/ 220 w 224"/>
                <a:gd name="T63" fmla="*/ 26 h 38"/>
                <a:gd name="T64" fmla="*/ 222 w 224"/>
                <a:gd name="T65" fmla="*/ 24 h 38"/>
                <a:gd name="T66" fmla="*/ 222 w 224"/>
                <a:gd name="T67" fmla="*/ 20 h 38"/>
                <a:gd name="T68" fmla="*/ 214 w 224"/>
                <a:gd name="T6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8">
                  <a:moveTo>
                    <a:pt x="214" y="12"/>
                  </a:moveTo>
                  <a:lnTo>
                    <a:pt x="214" y="12"/>
                  </a:lnTo>
                  <a:lnTo>
                    <a:pt x="202" y="6"/>
                  </a:lnTo>
                  <a:lnTo>
                    <a:pt x="192" y="4"/>
                  </a:lnTo>
                  <a:lnTo>
                    <a:pt x="178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52" y="0"/>
                  </a:lnTo>
                  <a:lnTo>
                    <a:pt x="140" y="4"/>
                  </a:lnTo>
                  <a:lnTo>
                    <a:pt x="128" y="8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08" y="16"/>
                  </a:lnTo>
                  <a:lnTo>
                    <a:pt x="96" y="20"/>
                  </a:lnTo>
                  <a:lnTo>
                    <a:pt x="82" y="2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58" y="22"/>
                  </a:lnTo>
                  <a:lnTo>
                    <a:pt x="44" y="20"/>
                  </a:lnTo>
                  <a:lnTo>
                    <a:pt x="3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32" y="30"/>
                  </a:lnTo>
                  <a:lnTo>
                    <a:pt x="44" y="34"/>
                  </a:lnTo>
                  <a:lnTo>
                    <a:pt x="58" y="36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82" y="36"/>
                  </a:lnTo>
                  <a:lnTo>
                    <a:pt x="96" y="34"/>
                  </a:lnTo>
                  <a:lnTo>
                    <a:pt x="108" y="30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8" y="20"/>
                  </a:lnTo>
                  <a:lnTo>
                    <a:pt x="140" y="18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78" y="14"/>
                  </a:lnTo>
                  <a:lnTo>
                    <a:pt x="192" y="18"/>
                  </a:lnTo>
                  <a:lnTo>
                    <a:pt x="202" y="20"/>
                  </a:lnTo>
                  <a:lnTo>
                    <a:pt x="214" y="26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0" y="26"/>
                  </a:lnTo>
                  <a:lnTo>
                    <a:pt x="222" y="24"/>
                  </a:lnTo>
                  <a:lnTo>
                    <a:pt x="222" y="24"/>
                  </a:lnTo>
                  <a:lnTo>
                    <a:pt x="224" y="22"/>
                  </a:lnTo>
                  <a:lnTo>
                    <a:pt x="222" y="20"/>
                  </a:lnTo>
                  <a:lnTo>
                    <a:pt x="220" y="16"/>
                  </a:lnTo>
                  <a:lnTo>
                    <a:pt x="214" y="12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8"/>
            <p:cNvSpPr>
              <a:spLocks noEditPoints="1"/>
            </p:cNvSpPr>
            <p:nvPr/>
          </p:nvSpPr>
          <p:spPr bwMode="auto">
            <a:xfrm>
              <a:off x="-338138" y="2259013"/>
              <a:ext cx="638176" cy="546100"/>
            </a:xfrm>
            <a:custGeom>
              <a:avLst/>
              <a:gdLst>
                <a:gd name="T0" fmla="*/ 402 w 402"/>
                <a:gd name="T1" fmla="*/ 192 h 344"/>
                <a:gd name="T2" fmla="*/ 148 w 402"/>
                <a:gd name="T3" fmla="*/ 8 h 344"/>
                <a:gd name="T4" fmla="*/ 140 w 402"/>
                <a:gd name="T5" fmla="*/ 4 h 344"/>
                <a:gd name="T6" fmla="*/ 132 w 402"/>
                <a:gd name="T7" fmla="*/ 0 h 344"/>
                <a:gd name="T8" fmla="*/ 116 w 402"/>
                <a:gd name="T9" fmla="*/ 0 h 344"/>
                <a:gd name="T10" fmla="*/ 104 w 402"/>
                <a:gd name="T11" fmla="*/ 6 h 344"/>
                <a:gd name="T12" fmla="*/ 88 w 402"/>
                <a:gd name="T13" fmla="*/ 20 h 344"/>
                <a:gd name="T14" fmla="*/ 84 w 402"/>
                <a:gd name="T15" fmla="*/ 26 h 344"/>
                <a:gd name="T16" fmla="*/ 84 w 402"/>
                <a:gd name="T17" fmla="*/ 30 h 344"/>
                <a:gd name="T18" fmla="*/ 80 w 402"/>
                <a:gd name="T19" fmla="*/ 40 h 344"/>
                <a:gd name="T20" fmla="*/ 72 w 402"/>
                <a:gd name="T21" fmla="*/ 48 h 344"/>
                <a:gd name="T22" fmla="*/ 32 w 402"/>
                <a:gd name="T23" fmla="*/ 80 h 344"/>
                <a:gd name="T24" fmla="*/ 2 w 402"/>
                <a:gd name="T25" fmla="*/ 100 h 344"/>
                <a:gd name="T26" fmla="*/ 0 w 402"/>
                <a:gd name="T27" fmla="*/ 104 h 344"/>
                <a:gd name="T28" fmla="*/ 2 w 402"/>
                <a:gd name="T29" fmla="*/ 106 h 344"/>
                <a:gd name="T30" fmla="*/ 86 w 402"/>
                <a:gd name="T31" fmla="*/ 60 h 344"/>
                <a:gd name="T32" fmla="*/ 92 w 402"/>
                <a:gd name="T33" fmla="*/ 68 h 344"/>
                <a:gd name="T34" fmla="*/ 106 w 402"/>
                <a:gd name="T35" fmla="*/ 80 h 344"/>
                <a:gd name="T36" fmla="*/ 116 w 402"/>
                <a:gd name="T37" fmla="*/ 82 h 344"/>
                <a:gd name="T38" fmla="*/ 114 w 402"/>
                <a:gd name="T39" fmla="*/ 84 h 344"/>
                <a:gd name="T40" fmla="*/ 114 w 402"/>
                <a:gd name="T41" fmla="*/ 108 h 344"/>
                <a:gd name="T42" fmla="*/ 118 w 402"/>
                <a:gd name="T43" fmla="*/ 130 h 344"/>
                <a:gd name="T44" fmla="*/ 140 w 402"/>
                <a:gd name="T45" fmla="*/ 170 h 344"/>
                <a:gd name="T46" fmla="*/ 180 w 402"/>
                <a:gd name="T47" fmla="*/ 204 h 344"/>
                <a:gd name="T48" fmla="*/ 232 w 402"/>
                <a:gd name="T49" fmla="*/ 226 h 344"/>
                <a:gd name="T50" fmla="*/ 232 w 402"/>
                <a:gd name="T51" fmla="*/ 336 h 344"/>
                <a:gd name="T52" fmla="*/ 234 w 402"/>
                <a:gd name="T53" fmla="*/ 342 h 344"/>
                <a:gd name="T54" fmla="*/ 240 w 402"/>
                <a:gd name="T55" fmla="*/ 344 h 344"/>
                <a:gd name="T56" fmla="*/ 244 w 402"/>
                <a:gd name="T57" fmla="*/ 344 h 344"/>
                <a:gd name="T58" fmla="*/ 248 w 402"/>
                <a:gd name="T59" fmla="*/ 338 h 344"/>
                <a:gd name="T60" fmla="*/ 248 w 402"/>
                <a:gd name="T61" fmla="*/ 230 h 344"/>
                <a:gd name="T62" fmla="*/ 252 w 402"/>
                <a:gd name="T63" fmla="*/ 230 h 344"/>
                <a:gd name="T64" fmla="*/ 274 w 402"/>
                <a:gd name="T65" fmla="*/ 234 h 344"/>
                <a:gd name="T66" fmla="*/ 318 w 402"/>
                <a:gd name="T67" fmla="*/ 232 h 344"/>
                <a:gd name="T68" fmla="*/ 356 w 402"/>
                <a:gd name="T69" fmla="*/ 220 h 344"/>
                <a:gd name="T70" fmla="*/ 388 w 402"/>
                <a:gd name="T71" fmla="*/ 202 h 344"/>
                <a:gd name="T72" fmla="*/ 402 w 402"/>
                <a:gd name="T73" fmla="*/ 192 h 344"/>
                <a:gd name="T74" fmla="*/ 116 w 402"/>
                <a:gd name="T75" fmla="*/ 46 h 344"/>
                <a:gd name="T76" fmla="*/ 110 w 402"/>
                <a:gd name="T77" fmla="*/ 42 h 344"/>
                <a:gd name="T78" fmla="*/ 108 w 402"/>
                <a:gd name="T79" fmla="*/ 36 h 344"/>
                <a:gd name="T80" fmla="*/ 110 w 402"/>
                <a:gd name="T81" fmla="*/ 34 h 344"/>
                <a:gd name="T82" fmla="*/ 114 w 402"/>
                <a:gd name="T83" fmla="*/ 30 h 344"/>
                <a:gd name="T84" fmla="*/ 118 w 402"/>
                <a:gd name="T85" fmla="*/ 30 h 344"/>
                <a:gd name="T86" fmla="*/ 124 w 402"/>
                <a:gd name="T87" fmla="*/ 34 h 344"/>
                <a:gd name="T88" fmla="*/ 124 w 402"/>
                <a:gd name="T89" fmla="*/ 40 h 344"/>
                <a:gd name="T90" fmla="*/ 124 w 402"/>
                <a:gd name="T91" fmla="*/ 42 h 344"/>
                <a:gd name="T92" fmla="*/ 118 w 402"/>
                <a:gd name="T93" fmla="*/ 46 h 344"/>
                <a:gd name="T94" fmla="*/ 116 w 402"/>
                <a:gd name="T95" fmla="*/ 4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2" h="344">
                  <a:moveTo>
                    <a:pt x="402" y="192"/>
                  </a:moveTo>
                  <a:lnTo>
                    <a:pt x="402" y="192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0" y="4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4" y="6"/>
                  </a:lnTo>
                  <a:lnTo>
                    <a:pt x="92" y="14"/>
                  </a:lnTo>
                  <a:lnTo>
                    <a:pt x="88" y="20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0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56" y="62"/>
                  </a:lnTo>
                  <a:lnTo>
                    <a:pt x="32" y="80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4" y="104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74"/>
                  </a:lnTo>
                  <a:lnTo>
                    <a:pt x="106" y="80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14" y="108"/>
                  </a:lnTo>
                  <a:lnTo>
                    <a:pt x="116" y="118"/>
                  </a:lnTo>
                  <a:lnTo>
                    <a:pt x="118" y="130"/>
                  </a:lnTo>
                  <a:lnTo>
                    <a:pt x="128" y="150"/>
                  </a:lnTo>
                  <a:lnTo>
                    <a:pt x="140" y="170"/>
                  </a:lnTo>
                  <a:lnTo>
                    <a:pt x="158" y="188"/>
                  </a:lnTo>
                  <a:lnTo>
                    <a:pt x="180" y="204"/>
                  </a:lnTo>
                  <a:lnTo>
                    <a:pt x="204" y="216"/>
                  </a:lnTo>
                  <a:lnTo>
                    <a:pt x="232" y="226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2" y="338"/>
                  </a:lnTo>
                  <a:lnTo>
                    <a:pt x="234" y="342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0" y="344"/>
                  </a:lnTo>
                  <a:lnTo>
                    <a:pt x="244" y="344"/>
                  </a:lnTo>
                  <a:lnTo>
                    <a:pt x="246" y="342"/>
                  </a:lnTo>
                  <a:lnTo>
                    <a:pt x="248" y="338"/>
                  </a:lnTo>
                  <a:lnTo>
                    <a:pt x="248" y="336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52" y="230"/>
                  </a:lnTo>
                  <a:lnTo>
                    <a:pt x="252" y="230"/>
                  </a:lnTo>
                  <a:lnTo>
                    <a:pt x="274" y="234"/>
                  </a:lnTo>
                  <a:lnTo>
                    <a:pt x="296" y="234"/>
                  </a:lnTo>
                  <a:lnTo>
                    <a:pt x="318" y="232"/>
                  </a:lnTo>
                  <a:lnTo>
                    <a:pt x="338" y="228"/>
                  </a:lnTo>
                  <a:lnTo>
                    <a:pt x="356" y="220"/>
                  </a:lnTo>
                  <a:lnTo>
                    <a:pt x="372" y="212"/>
                  </a:lnTo>
                  <a:lnTo>
                    <a:pt x="388" y="202"/>
                  </a:lnTo>
                  <a:lnTo>
                    <a:pt x="402" y="192"/>
                  </a:lnTo>
                  <a:lnTo>
                    <a:pt x="402" y="192"/>
                  </a:lnTo>
                  <a:close/>
                  <a:moveTo>
                    <a:pt x="116" y="46"/>
                  </a:moveTo>
                  <a:lnTo>
                    <a:pt x="116" y="46"/>
                  </a:lnTo>
                  <a:lnTo>
                    <a:pt x="112" y="44"/>
                  </a:lnTo>
                  <a:lnTo>
                    <a:pt x="110" y="42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2"/>
                  </a:lnTo>
                  <a:lnTo>
                    <a:pt x="122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87313" y="2693988"/>
              <a:ext cx="333375" cy="60325"/>
            </a:xfrm>
            <a:custGeom>
              <a:avLst/>
              <a:gdLst>
                <a:gd name="T0" fmla="*/ 66 w 210"/>
                <a:gd name="T1" fmla="*/ 22 h 38"/>
                <a:gd name="T2" fmla="*/ 42 w 210"/>
                <a:gd name="T3" fmla="*/ 18 h 38"/>
                <a:gd name="T4" fmla="*/ 20 w 210"/>
                <a:gd name="T5" fmla="*/ 12 h 38"/>
                <a:gd name="T6" fmla="*/ 20 w 210"/>
                <a:gd name="T7" fmla="*/ 10 h 38"/>
                <a:gd name="T8" fmla="*/ 20 w 210"/>
                <a:gd name="T9" fmla="*/ 10 h 38"/>
                <a:gd name="T10" fmla="*/ 10 w 210"/>
                <a:gd name="T11" fmla="*/ 8 h 38"/>
                <a:gd name="T12" fmla="*/ 10 w 210"/>
                <a:gd name="T13" fmla="*/ 6 h 38"/>
                <a:gd name="T14" fmla="*/ 2 w 210"/>
                <a:gd name="T15" fmla="*/ 4 h 38"/>
                <a:gd name="T16" fmla="*/ 0 w 210"/>
                <a:gd name="T17" fmla="*/ 18 h 38"/>
                <a:gd name="T18" fmla="*/ 2 w 210"/>
                <a:gd name="T19" fmla="*/ 20 h 38"/>
                <a:gd name="T20" fmla="*/ 10 w 210"/>
                <a:gd name="T21" fmla="*/ 22 h 38"/>
                <a:gd name="T22" fmla="*/ 10 w 210"/>
                <a:gd name="T23" fmla="*/ 22 h 38"/>
                <a:gd name="T24" fmla="*/ 20 w 210"/>
                <a:gd name="T25" fmla="*/ 26 h 38"/>
                <a:gd name="T26" fmla="*/ 30 w 210"/>
                <a:gd name="T27" fmla="*/ 30 h 38"/>
                <a:gd name="T28" fmla="*/ 54 w 210"/>
                <a:gd name="T29" fmla="*/ 36 h 38"/>
                <a:gd name="T30" fmla="*/ 66 w 210"/>
                <a:gd name="T31" fmla="*/ 38 h 38"/>
                <a:gd name="T32" fmla="*/ 90 w 210"/>
                <a:gd name="T33" fmla="*/ 34 h 38"/>
                <a:gd name="T34" fmla="*/ 112 w 210"/>
                <a:gd name="T35" fmla="*/ 26 h 38"/>
                <a:gd name="T36" fmla="*/ 144 w 210"/>
                <a:gd name="T37" fmla="*/ 16 h 38"/>
                <a:gd name="T38" fmla="*/ 156 w 210"/>
                <a:gd name="T39" fmla="*/ 14 h 38"/>
                <a:gd name="T40" fmla="*/ 180 w 210"/>
                <a:gd name="T41" fmla="*/ 18 h 38"/>
                <a:gd name="T42" fmla="*/ 202 w 210"/>
                <a:gd name="T43" fmla="*/ 26 h 38"/>
                <a:gd name="T44" fmla="*/ 206 w 210"/>
                <a:gd name="T45" fmla="*/ 26 h 38"/>
                <a:gd name="T46" fmla="*/ 210 w 210"/>
                <a:gd name="T47" fmla="*/ 22 h 38"/>
                <a:gd name="T48" fmla="*/ 210 w 210"/>
                <a:gd name="T49" fmla="*/ 18 h 38"/>
                <a:gd name="T50" fmla="*/ 202 w 210"/>
                <a:gd name="T51" fmla="*/ 10 h 38"/>
                <a:gd name="T52" fmla="*/ 192 w 210"/>
                <a:gd name="T53" fmla="*/ 6 h 38"/>
                <a:gd name="T54" fmla="*/ 168 w 210"/>
                <a:gd name="T55" fmla="*/ 0 h 38"/>
                <a:gd name="T56" fmla="*/ 156 w 210"/>
                <a:gd name="T57" fmla="*/ 0 h 38"/>
                <a:gd name="T58" fmla="*/ 132 w 210"/>
                <a:gd name="T59" fmla="*/ 4 h 38"/>
                <a:gd name="T60" fmla="*/ 112 w 210"/>
                <a:gd name="T61" fmla="*/ 12 h 38"/>
                <a:gd name="T62" fmla="*/ 90 w 210"/>
                <a:gd name="T63" fmla="*/ 18 h 38"/>
                <a:gd name="T64" fmla="*/ 66 w 210"/>
                <a:gd name="T6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38">
                  <a:moveTo>
                    <a:pt x="66" y="22"/>
                  </a:moveTo>
                  <a:lnTo>
                    <a:pt x="66" y="22"/>
                  </a:lnTo>
                  <a:lnTo>
                    <a:pt x="54" y="22"/>
                  </a:lnTo>
                  <a:lnTo>
                    <a:pt x="42" y="18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30"/>
                  </a:lnTo>
                  <a:lnTo>
                    <a:pt x="42" y="34"/>
                  </a:lnTo>
                  <a:lnTo>
                    <a:pt x="54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8" y="36"/>
                  </a:lnTo>
                  <a:lnTo>
                    <a:pt x="90" y="3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32" y="18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56" y="14"/>
                  </a:lnTo>
                  <a:lnTo>
                    <a:pt x="168" y="16"/>
                  </a:lnTo>
                  <a:lnTo>
                    <a:pt x="180" y="18"/>
                  </a:lnTo>
                  <a:lnTo>
                    <a:pt x="192" y="22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0" y="18"/>
                  </a:lnTo>
                  <a:lnTo>
                    <a:pt x="208" y="1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92" y="6"/>
                  </a:lnTo>
                  <a:lnTo>
                    <a:pt x="180" y="4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4" y="0"/>
                  </a:lnTo>
                  <a:lnTo>
                    <a:pt x="132" y="4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02" y="16"/>
                  </a:lnTo>
                  <a:lnTo>
                    <a:pt x="90" y="18"/>
                  </a:lnTo>
                  <a:lnTo>
                    <a:pt x="78" y="22"/>
                  </a:lnTo>
                  <a:lnTo>
                    <a:pt x="66" y="22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-328613" y="2693988"/>
              <a:ext cx="327025" cy="60325"/>
            </a:xfrm>
            <a:custGeom>
              <a:avLst/>
              <a:gdLst>
                <a:gd name="T0" fmla="*/ 200 w 206"/>
                <a:gd name="T1" fmla="*/ 8 h 38"/>
                <a:gd name="T2" fmla="*/ 200 w 206"/>
                <a:gd name="T3" fmla="*/ 8 h 38"/>
                <a:gd name="T4" fmla="*/ 192 w 206"/>
                <a:gd name="T5" fmla="*/ 10 h 38"/>
                <a:gd name="T6" fmla="*/ 192 w 206"/>
                <a:gd name="T7" fmla="*/ 10 h 38"/>
                <a:gd name="T8" fmla="*/ 192 w 206"/>
                <a:gd name="T9" fmla="*/ 10 h 38"/>
                <a:gd name="T10" fmla="*/ 190 w 206"/>
                <a:gd name="T11" fmla="*/ 12 h 38"/>
                <a:gd name="T12" fmla="*/ 190 w 206"/>
                <a:gd name="T13" fmla="*/ 12 h 38"/>
                <a:gd name="T14" fmla="*/ 182 w 206"/>
                <a:gd name="T15" fmla="*/ 16 h 38"/>
                <a:gd name="T16" fmla="*/ 170 w 206"/>
                <a:gd name="T17" fmla="*/ 18 h 38"/>
                <a:gd name="T18" fmla="*/ 158 w 206"/>
                <a:gd name="T19" fmla="*/ 22 h 38"/>
                <a:gd name="T20" fmla="*/ 146 w 206"/>
                <a:gd name="T21" fmla="*/ 22 h 38"/>
                <a:gd name="T22" fmla="*/ 146 w 206"/>
                <a:gd name="T23" fmla="*/ 22 h 38"/>
                <a:gd name="T24" fmla="*/ 134 w 206"/>
                <a:gd name="T25" fmla="*/ 22 h 38"/>
                <a:gd name="T26" fmla="*/ 122 w 206"/>
                <a:gd name="T27" fmla="*/ 18 h 38"/>
                <a:gd name="T28" fmla="*/ 100 w 206"/>
                <a:gd name="T29" fmla="*/ 12 h 38"/>
                <a:gd name="T30" fmla="*/ 100 w 206"/>
                <a:gd name="T31" fmla="*/ 12 h 38"/>
                <a:gd name="T32" fmla="*/ 78 w 206"/>
                <a:gd name="T33" fmla="*/ 4 h 38"/>
                <a:gd name="T34" fmla="*/ 66 w 206"/>
                <a:gd name="T35" fmla="*/ 0 h 38"/>
                <a:gd name="T36" fmla="*/ 54 w 206"/>
                <a:gd name="T37" fmla="*/ 0 h 38"/>
                <a:gd name="T38" fmla="*/ 54 w 206"/>
                <a:gd name="T39" fmla="*/ 0 h 38"/>
                <a:gd name="T40" fmla="*/ 42 w 206"/>
                <a:gd name="T41" fmla="*/ 0 h 38"/>
                <a:gd name="T42" fmla="*/ 30 w 206"/>
                <a:gd name="T43" fmla="*/ 4 h 38"/>
                <a:gd name="T44" fmla="*/ 20 w 206"/>
                <a:gd name="T45" fmla="*/ 6 h 38"/>
                <a:gd name="T46" fmla="*/ 10 w 206"/>
                <a:gd name="T47" fmla="*/ 10 h 38"/>
                <a:gd name="T48" fmla="*/ 10 w 206"/>
                <a:gd name="T49" fmla="*/ 10 h 38"/>
                <a:gd name="T50" fmla="*/ 4 w 206"/>
                <a:gd name="T51" fmla="*/ 14 h 38"/>
                <a:gd name="T52" fmla="*/ 0 w 206"/>
                <a:gd name="T53" fmla="*/ 18 h 38"/>
                <a:gd name="T54" fmla="*/ 0 w 206"/>
                <a:gd name="T55" fmla="*/ 22 h 38"/>
                <a:gd name="T56" fmla="*/ 0 w 206"/>
                <a:gd name="T57" fmla="*/ 22 h 38"/>
                <a:gd name="T58" fmla="*/ 2 w 206"/>
                <a:gd name="T59" fmla="*/ 26 h 38"/>
                <a:gd name="T60" fmla="*/ 6 w 206"/>
                <a:gd name="T61" fmla="*/ 28 h 38"/>
                <a:gd name="T62" fmla="*/ 10 w 206"/>
                <a:gd name="T63" fmla="*/ 26 h 38"/>
                <a:gd name="T64" fmla="*/ 10 w 206"/>
                <a:gd name="T65" fmla="*/ 26 h 38"/>
                <a:gd name="T66" fmla="*/ 20 w 206"/>
                <a:gd name="T67" fmla="*/ 22 h 38"/>
                <a:gd name="T68" fmla="*/ 30 w 206"/>
                <a:gd name="T69" fmla="*/ 18 h 38"/>
                <a:gd name="T70" fmla="*/ 42 w 206"/>
                <a:gd name="T71" fmla="*/ 16 h 38"/>
                <a:gd name="T72" fmla="*/ 54 w 206"/>
                <a:gd name="T73" fmla="*/ 14 h 38"/>
                <a:gd name="T74" fmla="*/ 54 w 206"/>
                <a:gd name="T75" fmla="*/ 14 h 38"/>
                <a:gd name="T76" fmla="*/ 66 w 206"/>
                <a:gd name="T77" fmla="*/ 16 h 38"/>
                <a:gd name="T78" fmla="*/ 78 w 206"/>
                <a:gd name="T79" fmla="*/ 18 h 38"/>
                <a:gd name="T80" fmla="*/ 100 w 206"/>
                <a:gd name="T81" fmla="*/ 26 h 38"/>
                <a:gd name="T82" fmla="*/ 100 w 206"/>
                <a:gd name="T83" fmla="*/ 26 h 38"/>
                <a:gd name="T84" fmla="*/ 110 w 206"/>
                <a:gd name="T85" fmla="*/ 30 h 38"/>
                <a:gd name="T86" fmla="*/ 122 w 206"/>
                <a:gd name="T87" fmla="*/ 34 h 38"/>
                <a:gd name="T88" fmla="*/ 134 w 206"/>
                <a:gd name="T89" fmla="*/ 36 h 38"/>
                <a:gd name="T90" fmla="*/ 146 w 206"/>
                <a:gd name="T91" fmla="*/ 38 h 38"/>
                <a:gd name="T92" fmla="*/ 146 w 206"/>
                <a:gd name="T93" fmla="*/ 38 h 38"/>
                <a:gd name="T94" fmla="*/ 158 w 206"/>
                <a:gd name="T95" fmla="*/ 36 h 38"/>
                <a:gd name="T96" fmla="*/ 170 w 206"/>
                <a:gd name="T97" fmla="*/ 34 h 38"/>
                <a:gd name="T98" fmla="*/ 182 w 206"/>
                <a:gd name="T99" fmla="*/ 30 h 38"/>
                <a:gd name="T100" fmla="*/ 190 w 206"/>
                <a:gd name="T101" fmla="*/ 26 h 38"/>
                <a:gd name="T102" fmla="*/ 190 w 206"/>
                <a:gd name="T103" fmla="*/ 26 h 38"/>
                <a:gd name="T104" fmla="*/ 200 w 206"/>
                <a:gd name="T105" fmla="*/ 22 h 38"/>
                <a:gd name="T106" fmla="*/ 200 w 206"/>
                <a:gd name="T107" fmla="*/ 22 h 38"/>
                <a:gd name="T108" fmla="*/ 200 w 206"/>
                <a:gd name="T109" fmla="*/ 22 h 38"/>
                <a:gd name="T110" fmla="*/ 200 w 206"/>
                <a:gd name="T111" fmla="*/ 22 h 38"/>
                <a:gd name="T112" fmla="*/ 206 w 206"/>
                <a:gd name="T113" fmla="*/ 20 h 38"/>
                <a:gd name="T114" fmla="*/ 206 w 206"/>
                <a:gd name="T115" fmla="*/ 6 h 38"/>
                <a:gd name="T116" fmla="*/ 206 w 206"/>
                <a:gd name="T117" fmla="*/ 6 h 38"/>
                <a:gd name="T118" fmla="*/ 200 w 206"/>
                <a:gd name="T119" fmla="*/ 6 h 38"/>
                <a:gd name="T120" fmla="*/ 200 w 206"/>
                <a:gd name="T121" fmla="*/ 6 h 38"/>
                <a:gd name="T122" fmla="*/ 200 w 206"/>
                <a:gd name="T123" fmla="*/ 8 h 38"/>
                <a:gd name="T124" fmla="*/ 200 w 206"/>
                <a:gd name="T12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38">
                  <a:moveTo>
                    <a:pt x="200" y="8"/>
                  </a:moveTo>
                  <a:lnTo>
                    <a:pt x="200" y="8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0" y="12"/>
                  </a:lnTo>
                  <a:lnTo>
                    <a:pt x="190" y="12"/>
                  </a:lnTo>
                  <a:lnTo>
                    <a:pt x="182" y="16"/>
                  </a:lnTo>
                  <a:lnTo>
                    <a:pt x="170" y="18"/>
                  </a:lnTo>
                  <a:lnTo>
                    <a:pt x="158" y="22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34" y="22"/>
                  </a:lnTo>
                  <a:lnTo>
                    <a:pt x="122" y="18"/>
                  </a:lnTo>
                  <a:lnTo>
                    <a:pt x="100" y="12"/>
                  </a:lnTo>
                  <a:lnTo>
                    <a:pt x="100" y="12"/>
                  </a:lnTo>
                  <a:lnTo>
                    <a:pt x="78" y="4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0" y="4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2"/>
                  </a:lnTo>
                  <a:lnTo>
                    <a:pt x="30" y="18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6" y="16"/>
                  </a:lnTo>
                  <a:lnTo>
                    <a:pt x="78" y="1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10" y="30"/>
                  </a:lnTo>
                  <a:lnTo>
                    <a:pt x="122" y="34"/>
                  </a:lnTo>
                  <a:lnTo>
                    <a:pt x="134" y="36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58" y="36"/>
                  </a:lnTo>
                  <a:lnTo>
                    <a:pt x="170" y="34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0" y="26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6" y="20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0" y="6"/>
                  </a:lnTo>
                  <a:lnTo>
                    <a:pt x="200" y="6"/>
                  </a:lnTo>
                  <a:lnTo>
                    <a:pt x="200" y="8"/>
                  </a:lnTo>
                  <a:lnTo>
                    <a:pt x="20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1841883" y="726481"/>
            <a:ext cx="1828800" cy="6131518"/>
          </a:xfrm>
          <a:prstGeom prst="rect">
            <a:avLst/>
          </a:prstGeom>
          <a:solidFill>
            <a:srgbClr val="CFAB35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u="sng" dirty="0"/>
          </a:p>
        </p:txBody>
      </p:sp>
      <p:sp>
        <p:nvSpPr>
          <p:cNvPr id="3" name="Rectangle 2"/>
          <p:cNvSpPr/>
          <p:nvPr/>
        </p:nvSpPr>
        <p:spPr>
          <a:xfrm>
            <a:off x="1841883" y="4597442"/>
            <a:ext cx="1828800" cy="2260559"/>
          </a:xfrm>
          <a:prstGeom prst="rect">
            <a:avLst/>
          </a:prstGeom>
          <a:solidFill>
            <a:srgbClr val="CFAB35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r>
              <a:rPr lang="en-US" sz="1600" b="1" dirty="0" smtClean="0"/>
              <a:t>Survey Transects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Ship-based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Aerial</a:t>
            </a:r>
            <a:endParaRPr lang="en-US" sz="16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7396" b="7162"/>
          <a:stretch/>
        </p:blipFill>
        <p:spPr>
          <a:xfrm>
            <a:off x="1841883" y="1669495"/>
            <a:ext cx="1828799" cy="2911989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114" y="860248"/>
            <a:ext cx="588337" cy="643249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1841882" y="1669495"/>
            <a:ext cx="1828800" cy="2911989"/>
          </a:xfrm>
          <a:prstGeom prst="rect">
            <a:avLst/>
          </a:prstGeom>
          <a:solidFill>
            <a:srgbClr val="CFAB35">
              <a:alpha val="50000"/>
            </a:srgb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69" name="Rectangle 68"/>
          <p:cNvSpPr/>
          <p:nvPr/>
        </p:nvSpPr>
        <p:spPr>
          <a:xfrm>
            <a:off x="3706799" y="1669494"/>
            <a:ext cx="1805737" cy="2911990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-11332" y="726480"/>
            <a:ext cx="1840092" cy="6131521"/>
            <a:chOff x="4573781" y="726480"/>
            <a:chExt cx="1840092" cy="6131521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6413873" y="72648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4573782" y="726481"/>
              <a:ext cx="1828800" cy="6131520"/>
            </a:xfrm>
            <a:prstGeom prst="rect">
              <a:avLst/>
            </a:prstGeom>
            <a:solidFill>
              <a:schemeClr val="accent4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3782" y="4603637"/>
              <a:ext cx="1828800" cy="2254364"/>
            </a:xfrm>
            <a:prstGeom prst="rect">
              <a:avLst/>
            </a:prstGeom>
            <a:solidFill>
              <a:schemeClr val="accent4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/>
                <a:t>Colony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Census count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96"/>
            <a:stretch/>
          </p:blipFill>
          <p:spPr>
            <a:xfrm>
              <a:off x="4573781" y="1669495"/>
              <a:ext cx="1828801" cy="2911989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4584133" y="72648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33"/>
            <p:cNvGrpSpPr>
              <a:grpSpLocks noChangeAspect="1"/>
            </p:cNvGrpSpPr>
            <p:nvPr/>
          </p:nvGrpSpPr>
          <p:grpSpPr bwMode="auto">
            <a:xfrm>
              <a:off x="5170682" y="929406"/>
              <a:ext cx="592065" cy="459908"/>
              <a:chOff x="388" y="2016"/>
              <a:chExt cx="448" cy="348"/>
            </a:xfrm>
          </p:grpSpPr>
          <p:sp>
            <p:nvSpPr>
              <p:cNvPr id="48" name="AutoShape 32"/>
              <p:cNvSpPr>
                <a:spLocks noChangeAspect="1" noChangeArrowheads="1" noTextEdit="1"/>
              </p:cNvSpPr>
              <p:nvPr/>
            </p:nvSpPr>
            <p:spPr bwMode="auto">
              <a:xfrm>
                <a:off x="388" y="2016"/>
                <a:ext cx="448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388" y="2202"/>
                <a:ext cx="448" cy="162"/>
              </a:xfrm>
              <a:custGeom>
                <a:avLst/>
                <a:gdLst>
                  <a:gd name="T0" fmla="*/ 438 w 448"/>
                  <a:gd name="T1" fmla="*/ 70 h 162"/>
                  <a:gd name="T2" fmla="*/ 446 w 448"/>
                  <a:gd name="T3" fmla="*/ 64 h 162"/>
                  <a:gd name="T4" fmla="*/ 446 w 448"/>
                  <a:gd name="T5" fmla="*/ 54 h 162"/>
                  <a:gd name="T6" fmla="*/ 434 w 448"/>
                  <a:gd name="T7" fmla="*/ 42 h 162"/>
                  <a:gd name="T8" fmla="*/ 442 w 448"/>
                  <a:gd name="T9" fmla="*/ 30 h 162"/>
                  <a:gd name="T10" fmla="*/ 416 w 448"/>
                  <a:gd name="T11" fmla="*/ 26 h 162"/>
                  <a:gd name="T12" fmla="*/ 406 w 448"/>
                  <a:gd name="T13" fmla="*/ 20 h 162"/>
                  <a:gd name="T14" fmla="*/ 388 w 448"/>
                  <a:gd name="T15" fmla="*/ 20 h 162"/>
                  <a:gd name="T16" fmla="*/ 378 w 448"/>
                  <a:gd name="T17" fmla="*/ 14 h 162"/>
                  <a:gd name="T18" fmla="*/ 358 w 448"/>
                  <a:gd name="T19" fmla="*/ 12 h 162"/>
                  <a:gd name="T20" fmla="*/ 348 w 448"/>
                  <a:gd name="T21" fmla="*/ 6 h 162"/>
                  <a:gd name="T22" fmla="*/ 326 w 448"/>
                  <a:gd name="T23" fmla="*/ 20 h 162"/>
                  <a:gd name="T24" fmla="*/ 262 w 448"/>
                  <a:gd name="T25" fmla="*/ 30 h 162"/>
                  <a:gd name="T26" fmla="*/ 256 w 448"/>
                  <a:gd name="T27" fmla="*/ 20 h 162"/>
                  <a:gd name="T28" fmla="*/ 242 w 448"/>
                  <a:gd name="T29" fmla="*/ 26 h 162"/>
                  <a:gd name="T30" fmla="*/ 232 w 448"/>
                  <a:gd name="T31" fmla="*/ 24 h 162"/>
                  <a:gd name="T32" fmla="*/ 192 w 448"/>
                  <a:gd name="T33" fmla="*/ 14 h 162"/>
                  <a:gd name="T34" fmla="*/ 184 w 448"/>
                  <a:gd name="T35" fmla="*/ 22 h 162"/>
                  <a:gd name="T36" fmla="*/ 166 w 448"/>
                  <a:gd name="T37" fmla="*/ 28 h 162"/>
                  <a:gd name="T38" fmla="*/ 132 w 448"/>
                  <a:gd name="T39" fmla="*/ 2 h 162"/>
                  <a:gd name="T40" fmla="*/ 124 w 448"/>
                  <a:gd name="T41" fmla="*/ 16 h 162"/>
                  <a:gd name="T42" fmla="*/ 112 w 448"/>
                  <a:gd name="T43" fmla="*/ 16 h 162"/>
                  <a:gd name="T44" fmla="*/ 82 w 448"/>
                  <a:gd name="T45" fmla="*/ 10 h 162"/>
                  <a:gd name="T46" fmla="*/ 70 w 448"/>
                  <a:gd name="T47" fmla="*/ 16 h 162"/>
                  <a:gd name="T48" fmla="*/ 62 w 448"/>
                  <a:gd name="T49" fmla="*/ 8 h 162"/>
                  <a:gd name="T50" fmla="*/ 50 w 448"/>
                  <a:gd name="T51" fmla="*/ 4 h 162"/>
                  <a:gd name="T52" fmla="*/ 40 w 448"/>
                  <a:gd name="T53" fmla="*/ 16 h 162"/>
                  <a:gd name="T54" fmla="*/ 38 w 448"/>
                  <a:gd name="T55" fmla="*/ 30 h 162"/>
                  <a:gd name="T56" fmla="*/ 26 w 448"/>
                  <a:gd name="T57" fmla="*/ 36 h 162"/>
                  <a:gd name="T58" fmla="*/ 14 w 448"/>
                  <a:gd name="T59" fmla="*/ 40 h 162"/>
                  <a:gd name="T60" fmla="*/ 0 w 448"/>
                  <a:gd name="T61" fmla="*/ 52 h 162"/>
                  <a:gd name="T62" fmla="*/ 20 w 448"/>
                  <a:gd name="T63" fmla="*/ 56 h 162"/>
                  <a:gd name="T64" fmla="*/ 6 w 448"/>
                  <a:gd name="T65" fmla="*/ 70 h 162"/>
                  <a:gd name="T66" fmla="*/ 20 w 448"/>
                  <a:gd name="T67" fmla="*/ 86 h 162"/>
                  <a:gd name="T68" fmla="*/ 8 w 448"/>
                  <a:gd name="T69" fmla="*/ 100 h 162"/>
                  <a:gd name="T70" fmla="*/ 28 w 448"/>
                  <a:gd name="T71" fmla="*/ 102 h 162"/>
                  <a:gd name="T72" fmla="*/ 34 w 448"/>
                  <a:gd name="T73" fmla="*/ 122 h 162"/>
                  <a:gd name="T74" fmla="*/ 60 w 448"/>
                  <a:gd name="T75" fmla="*/ 130 h 162"/>
                  <a:gd name="T76" fmla="*/ 52 w 448"/>
                  <a:gd name="T77" fmla="*/ 136 h 162"/>
                  <a:gd name="T78" fmla="*/ 78 w 448"/>
                  <a:gd name="T79" fmla="*/ 150 h 162"/>
                  <a:gd name="T80" fmla="*/ 116 w 448"/>
                  <a:gd name="T81" fmla="*/ 152 h 162"/>
                  <a:gd name="T82" fmla="*/ 228 w 448"/>
                  <a:gd name="T83" fmla="*/ 162 h 162"/>
                  <a:gd name="T84" fmla="*/ 356 w 448"/>
                  <a:gd name="T85" fmla="*/ 148 h 162"/>
                  <a:gd name="T86" fmla="*/ 378 w 448"/>
                  <a:gd name="T87" fmla="*/ 150 h 162"/>
                  <a:gd name="T88" fmla="*/ 396 w 448"/>
                  <a:gd name="T89" fmla="*/ 144 h 162"/>
                  <a:gd name="T90" fmla="*/ 392 w 448"/>
                  <a:gd name="T91" fmla="*/ 132 h 162"/>
                  <a:gd name="T92" fmla="*/ 418 w 448"/>
                  <a:gd name="T93" fmla="*/ 130 h 162"/>
                  <a:gd name="T94" fmla="*/ 420 w 448"/>
                  <a:gd name="T95" fmla="*/ 114 h 162"/>
                  <a:gd name="T96" fmla="*/ 436 w 448"/>
                  <a:gd name="T97" fmla="*/ 108 h 162"/>
                  <a:gd name="T98" fmla="*/ 444 w 448"/>
                  <a:gd name="T99" fmla="*/ 94 h 162"/>
                  <a:gd name="T100" fmla="*/ 438 w 448"/>
                  <a:gd name="T101" fmla="*/ 8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8" h="162">
                    <a:moveTo>
                      <a:pt x="438" y="82"/>
                    </a:moveTo>
                    <a:lnTo>
                      <a:pt x="436" y="82"/>
                    </a:lnTo>
                    <a:lnTo>
                      <a:pt x="436" y="82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68"/>
                    </a:lnTo>
                    <a:lnTo>
                      <a:pt x="438" y="68"/>
                    </a:lnTo>
                    <a:lnTo>
                      <a:pt x="442" y="68"/>
                    </a:lnTo>
                    <a:lnTo>
                      <a:pt x="446" y="64"/>
                    </a:lnTo>
                    <a:lnTo>
                      <a:pt x="446" y="64"/>
                    </a:lnTo>
                    <a:lnTo>
                      <a:pt x="444" y="60"/>
                    </a:lnTo>
                    <a:lnTo>
                      <a:pt x="442" y="56"/>
                    </a:lnTo>
                    <a:lnTo>
                      <a:pt x="442" y="56"/>
                    </a:lnTo>
                    <a:lnTo>
                      <a:pt x="446" y="54"/>
                    </a:lnTo>
                    <a:lnTo>
                      <a:pt x="448" y="50"/>
                    </a:lnTo>
                    <a:lnTo>
                      <a:pt x="448" y="50"/>
                    </a:lnTo>
                    <a:lnTo>
                      <a:pt x="448" y="46"/>
                    </a:lnTo>
                    <a:lnTo>
                      <a:pt x="444" y="44"/>
                    </a:lnTo>
                    <a:lnTo>
                      <a:pt x="434" y="42"/>
                    </a:lnTo>
                    <a:lnTo>
                      <a:pt x="440" y="38"/>
                    </a:lnTo>
                    <a:lnTo>
                      <a:pt x="440" y="38"/>
                    </a:lnTo>
                    <a:lnTo>
                      <a:pt x="444" y="34"/>
                    </a:lnTo>
                    <a:lnTo>
                      <a:pt x="442" y="30"/>
                    </a:lnTo>
                    <a:lnTo>
                      <a:pt x="442" y="30"/>
                    </a:lnTo>
                    <a:lnTo>
                      <a:pt x="440" y="26"/>
                    </a:lnTo>
                    <a:lnTo>
                      <a:pt x="434" y="26"/>
                    </a:lnTo>
                    <a:lnTo>
                      <a:pt x="424" y="32"/>
                    </a:lnTo>
                    <a:lnTo>
                      <a:pt x="424" y="32"/>
                    </a:lnTo>
                    <a:lnTo>
                      <a:pt x="41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0"/>
                    </a:lnTo>
                    <a:lnTo>
                      <a:pt x="406" y="16"/>
                    </a:lnTo>
                    <a:lnTo>
                      <a:pt x="406" y="16"/>
                    </a:lnTo>
                    <a:lnTo>
                      <a:pt x="402" y="12"/>
                    </a:lnTo>
                    <a:lnTo>
                      <a:pt x="398" y="14"/>
                    </a:lnTo>
                    <a:lnTo>
                      <a:pt x="388" y="20"/>
                    </a:lnTo>
                    <a:lnTo>
                      <a:pt x="388" y="20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2" y="14"/>
                    </a:lnTo>
                    <a:lnTo>
                      <a:pt x="378" y="14"/>
                    </a:lnTo>
                    <a:lnTo>
                      <a:pt x="366" y="22"/>
                    </a:lnTo>
                    <a:lnTo>
                      <a:pt x="366" y="22"/>
                    </a:lnTo>
                    <a:lnTo>
                      <a:pt x="352" y="22"/>
                    </a:lnTo>
                    <a:lnTo>
                      <a:pt x="358" y="12"/>
                    </a:lnTo>
                    <a:lnTo>
                      <a:pt x="358" y="12"/>
                    </a:lnTo>
                    <a:lnTo>
                      <a:pt x="360" y="8"/>
                    </a:lnTo>
                    <a:lnTo>
                      <a:pt x="358" y="4"/>
                    </a:lnTo>
                    <a:lnTo>
                      <a:pt x="358" y="4"/>
                    </a:lnTo>
                    <a:lnTo>
                      <a:pt x="352" y="2"/>
                    </a:lnTo>
                    <a:lnTo>
                      <a:pt x="348" y="6"/>
                    </a:lnTo>
                    <a:lnTo>
                      <a:pt x="338" y="18"/>
                    </a:lnTo>
                    <a:lnTo>
                      <a:pt x="334" y="16"/>
                    </a:lnTo>
                    <a:lnTo>
                      <a:pt x="334" y="16"/>
                    </a:lnTo>
                    <a:lnTo>
                      <a:pt x="328" y="16"/>
                    </a:lnTo>
                    <a:lnTo>
                      <a:pt x="326" y="20"/>
                    </a:lnTo>
                    <a:lnTo>
                      <a:pt x="326" y="20"/>
                    </a:lnTo>
                    <a:lnTo>
                      <a:pt x="326" y="26"/>
                    </a:lnTo>
                    <a:lnTo>
                      <a:pt x="326" y="26"/>
                    </a:lnTo>
                    <a:lnTo>
                      <a:pt x="296" y="28"/>
                    </a:lnTo>
                    <a:lnTo>
                      <a:pt x="262" y="30"/>
                    </a:lnTo>
                    <a:lnTo>
                      <a:pt x="262" y="30"/>
                    </a:lnTo>
                    <a:lnTo>
                      <a:pt x="262" y="24"/>
                    </a:lnTo>
                    <a:lnTo>
                      <a:pt x="262" y="24"/>
                    </a:lnTo>
                    <a:lnTo>
                      <a:pt x="258" y="22"/>
                    </a:lnTo>
                    <a:lnTo>
                      <a:pt x="256" y="20"/>
                    </a:lnTo>
                    <a:lnTo>
                      <a:pt x="256" y="20"/>
                    </a:lnTo>
                    <a:lnTo>
                      <a:pt x="252" y="22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2" y="26"/>
                    </a:lnTo>
                    <a:lnTo>
                      <a:pt x="242" y="26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6" y="22"/>
                    </a:lnTo>
                    <a:lnTo>
                      <a:pt x="232" y="24"/>
                    </a:lnTo>
                    <a:lnTo>
                      <a:pt x="224" y="30"/>
                    </a:lnTo>
                    <a:lnTo>
                      <a:pt x="218" y="30"/>
                    </a:lnTo>
                    <a:lnTo>
                      <a:pt x="194" y="16"/>
                    </a:lnTo>
                    <a:lnTo>
                      <a:pt x="194" y="16"/>
                    </a:lnTo>
                    <a:lnTo>
                      <a:pt x="192" y="14"/>
                    </a:lnTo>
                    <a:lnTo>
                      <a:pt x="192" y="14"/>
                    </a:lnTo>
                    <a:lnTo>
                      <a:pt x="188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4" y="22"/>
                    </a:lnTo>
                    <a:lnTo>
                      <a:pt x="188" y="26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66" y="28"/>
                    </a:lnTo>
                    <a:lnTo>
                      <a:pt x="144" y="26"/>
                    </a:lnTo>
                    <a:lnTo>
                      <a:pt x="142" y="26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2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4" y="4"/>
                    </a:lnTo>
                    <a:lnTo>
                      <a:pt x="122" y="8"/>
                    </a:lnTo>
                    <a:lnTo>
                      <a:pt x="124" y="16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116" y="12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94" y="2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6" y="8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62" y="22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0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8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0" y="16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4" y="24"/>
                    </a:lnTo>
                    <a:lnTo>
                      <a:pt x="36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2" y="3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4" y="42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8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8" y="58"/>
                    </a:lnTo>
                    <a:lnTo>
                      <a:pt x="18" y="56"/>
                    </a:lnTo>
                    <a:lnTo>
                      <a:pt x="20" y="56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6" y="66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0" y="74"/>
                    </a:lnTo>
                    <a:lnTo>
                      <a:pt x="16" y="74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0" y="86"/>
                    </a:lnTo>
                    <a:lnTo>
                      <a:pt x="10" y="90"/>
                    </a:lnTo>
                    <a:lnTo>
                      <a:pt x="10" y="90"/>
                    </a:lnTo>
                    <a:lnTo>
                      <a:pt x="6" y="94"/>
                    </a:lnTo>
                    <a:lnTo>
                      <a:pt x="8" y="100"/>
                    </a:lnTo>
                    <a:lnTo>
                      <a:pt x="8" y="100"/>
                    </a:lnTo>
                    <a:lnTo>
                      <a:pt x="10" y="102"/>
                    </a:lnTo>
                    <a:lnTo>
                      <a:pt x="16" y="102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28" y="102"/>
                    </a:lnTo>
                    <a:lnTo>
                      <a:pt x="28" y="114"/>
                    </a:lnTo>
                    <a:lnTo>
                      <a:pt x="28" y="114"/>
                    </a:lnTo>
                    <a:lnTo>
                      <a:pt x="30" y="120"/>
                    </a:lnTo>
                    <a:lnTo>
                      <a:pt x="34" y="122"/>
                    </a:lnTo>
                    <a:lnTo>
                      <a:pt x="34" y="122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50" y="124"/>
                    </a:lnTo>
                    <a:lnTo>
                      <a:pt x="60" y="130"/>
                    </a:lnTo>
                    <a:lnTo>
                      <a:pt x="58" y="130"/>
                    </a:lnTo>
                    <a:lnTo>
                      <a:pt x="58" y="130"/>
                    </a:lnTo>
                    <a:lnTo>
                      <a:pt x="54" y="132"/>
                    </a:lnTo>
                    <a:lnTo>
                      <a:pt x="52" y="136"/>
                    </a:lnTo>
                    <a:lnTo>
                      <a:pt x="52" y="136"/>
                    </a:lnTo>
                    <a:lnTo>
                      <a:pt x="54" y="140"/>
                    </a:lnTo>
                    <a:lnTo>
                      <a:pt x="58" y="144"/>
                    </a:lnTo>
                    <a:lnTo>
                      <a:pt x="78" y="146"/>
                    </a:lnTo>
                    <a:lnTo>
                      <a:pt x="78" y="146"/>
                    </a:lnTo>
                    <a:lnTo>
                      <a:pt x="78" y="150"/>
                    </a:lnTo>
                    <a:lnTo>
                      <a:pt x="78" y="150"/>
                    </a:lnTo>
                    <a:lnTo>
                      <a:pt x="80" y="154"/>
                    </a:lnTo>
                    <a:lnTo>
                      <a:pt x="84" y="156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40" y="156"/>
                    </a:lnTo>
                    <a:lnTo>
                      <a:pt x="166" y="160"/>
                    </a:lnTo>
                    <a:lnTo>
                      <a:pt x="196" y="162"/>
                    </a:lnTo>
                    <a:lnTo>
                      <a:pt x="228" y="162"/>
                    </a:lnTo>
                    <a:lnTo>
                      <a:pt x="228" y="162"/>
                    </a:lnTo>
                    <a:lnTo>
                      <a:pt x="266" y="162"/>
                    </a:lnTo>
                    <a:lnTo>
                      <a:pt x="300" y="158"/>
                    </a:lnTo>
                    <a:lnTo>
                      <a:pt x="330" y="154"/>
                    </a:lnTo>
                    <a:lnTo>
                      <a:pt x="356" y="148"/>
                    </a:lnTo>
                    <a:lnTo>
                      <a:pt x="368" y="154"/>
                    </a:lnTo>
                    <a:lnTo>
                      <a:pt x="368" y="154"/>
                    </a:lnTo>
                    <a:lnTo>
                      <a:pt x="374" y="154"/>
                    </a:lnTo>
                    <a:lnTo>
                      <a:pt x="378" y="150"/>
                    </a:lnTo>
                    <a:lnTo>
                      <a:pt x="378" y="150"/>
                    </a:lnTo>
                    <a:lnTo>
                      <a:pt x="378" y="146"/>
                    </a:lnTo>
                    <a:lnTo>
                      <a:pt x="376" y="142"/>
                    </a:lnTo>
                    <a:lnTo>
                      <a:pt x="390" y="146"/>
                    </a:lnTo>
                    <a:lnTo>
                      <a:pt x="390" y="146"/>
                    </a:lnTo>
                    <a:lnTo>
                      <a:pt x="396" y="144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396" y="136"/>
                    </a:lnTo>
                    <a:lnTo>
                      <a:pt x="392" y="132"/>
                    </a:lnTo>
                    <a:lnTo>
                      <a:pt x="392" y="132"/>
                    </a:lnTo>
                    <a:lnTo>
                      <a:pt x="408" y="122"/>
                    </a:lnTo>
                    <a:lnTo>
                      <a:pt x="410" y="128"/>
                    </a:lnTo>
                    <a:lnTo>
                      <a:pt x="410" y="128"/>
                    </a:lnTo>
                    <a:lnTo>
                      <a:pt x="414" y="130"/>
                    </a:lnTo>
                    <a:lnTo>
                      <a:pt x="418" y="130"/>
                    </a:lnTo>
                    <a:lnTo>
                      <a:pt x="418" y="130"/>
                    </a:lnTo>
                    <a:lnTo>
                      <a:pt x="422" y="128"/>
                    </a:lnTo>
                    <a:lnTo>
                      <a:pt x="422" y="122"/>
                    </a:lnTo>
                    <a:lnTo>
                      <a:pt x="420" y="114"/>
                    </a:lnTo>
                    <a:lnTo>
                      <a:pt x="420" y="114"/>
                    </a:lnTo>
                    <a:lnTo>
                      <a:pt x="422" y="110"/>
                    </a:lnTo>
                    <a:lnTo>
                      <a:pt x="428" y="112"/>
                    </a:lnTo>
                    <a:lnTo>
                      <a:pt x="428" y="112"/>
                    </a:lnTo>
                    <a:lnTo>
                      <a:pt x="432" y="112"/>
                    </a:lnTo>
                    <a:lnTo>
                      <a:pt x="436" y="108"/>
                    </a:lnTo>
                    <a:lnTo>
                      <a:pt x="436" y="108"/>
                    </a:lnTo>
                    <a:lnTo>
                      <a:pt x="436" y="104"/>
                    </a:lnTo>
                    <a:lnTo>
                      <a:pt x="432" y="100"/>
                    </a:lnTo>
                    <a:lnTo>
                      <a:pt x="444" y="94"/>
                    </a:lnTo>
                    <a:lnTo>
                      <a:pt x="444" y="94"/>
                    </a:lnTo>
                    <a:lnTo>
                      <a:pt x="448" y="90"/>
                    </a:lnTo>
                    <a:lnTo>
                      <a:pt x="446" y="84"/>
                    </a:lnTo>
                    <a:lnTo>
                      <a:pt x="446" y="84"/>
                    </a:lnTo>
                    <a:lnTo>
                      <a:pt x="442" y="82"/>
                    </a:lnTo>
                    <a:lnTo>
                      <a:pt x="438" y="82"/>
                    </a:lnTo>
                    <a:lnTo>
                      <a:pt x="438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5"/>
              <p:cNvSpPr>
                <a:spLocks/>
              </p:cNvSpPr>
              <p:nvPr/>
            </p:nvSpPr>
            <p:spPr bwMode="auto">
              <a:xfrm>
                <a:off x="530" y="2016"/>
                <a:ext cx="178" cy="202"/>
              </a:xfrm>
              <a:custGeom>
                <a:avLst/>
                <a:gdLst>
                  <a:gd name="T0" fmla="*/ 32 w 178"/>
                  <a:gd name="T1" fmla="*/ 202 h 202"/>
                  <a:gd name="T2" fmla="*/ 32 w 178"/>
                  <a:gd name="T3" fmla="*/ 202 h 202"/>
                  <a:gd name="T4" fmla="*/ 34 w 178"/>
                  <a:gd name="T5" fmla="*/ 198 h 202"/>
                  <a:gd name="T6" fmla="*/ 34 w 178"/>
                  <a:gd name="T7" fmla="*/ 198 h 202"/>
                  <a:gd name="T8" fmla="*/ 36 w 178"/>
                  <a:gd name="T9" fmla="*/ 194 h 202"/>
                  <a:gd name="T10" fmla="*/ 40 w 178"/>
                  <a:gd name="T11" fmla="*/ 190 h 202"/>
                  <a:gd name="T12" fmla="*/ 44 w 178"/>
                  <a:gd name="T13" fmla="*/ 190 h 202"/>
                  <a:gd name="T14" fmla="*/ 50 w 178"/>
                  <a:gd name="T15" fmla="*/ 188 h 202"/>
                  <a:gd name="T16" fmla="*/ 50 w 178"/>
                  <a:gd name="T17" fmla="*/ 188 h 202"/>
                  <a:gd name="T18" fmla="*/ 54 w 178"/>
                  <a:gd name="T19" fmla="*/ 190 h 202"/>
                  <a:gd name="T20" fmla="*/ 58 w 178"/>
                  <a:gd name="T21" fmla="*/ 190 h 202"/>
                  <a:gd name="T22" fmla="*/ 78 w 178"/>
                  <a:gd name="T23" fmla="*/ 202 h 202"/>
                  <a:gd name="T24" fmla="*/ 84 w 178"/>
                  <a:gd name="T25" fmla="*/ 198 h 202"/>
                  <a:gd name="T26" fmla="*/ 84 w 178"/>
                  <a:gd name="T27" fmla="*/ 198 h 202"/>
                  <a:gd name="T28" fmla="*/ 90 w 178"/>
                  <a:gd name="T29" fmla="*/ 196 h 202"/>
                  <a:gd name="T30" fmla="*/ 94 w 178"/>
                  <a:gd name="T31" fmla="*/ 196 h 202"/>
                  <a:gd name="T32" fmla="*/ 94 w 178"/>
                  <a:gd name="T33" fmla="*/ 196 h 202"/>
                  <a:gd name="T34" fmla="*/ 102 w 178"/>
                  <a:gd name="T35" fmla="*/ 198 h 202"/>
                  <a:gd name="T36" fmla="*/ 104 w 178"/>
                  <a:gd name="T37" fmla="*/ 198 h 202"/>
                  <a:gd name="T38" fmla="*/ 104 w 178"/>
                  <a:gd name="T39" fmla="*/ 198 h 202"/>
                  <a:gd name="T40" fmla="*/ 108 w 178"/>
                  <a:gd name="T41" fmla="*/ 196 h 202"/>
                  <a:gd name="T42" fmla="*/ 114 w 178"/>
                  <a:gd name="T43" fmla="*/ 194 h 202"/>
                  <a:gd name="T44" fmla="*/ 114 w 178"/>
                  <a:gd name="T45" fmla="*/ 194 h 202"/>
                  <a:gd name="T46" fmla="*/ 122 w 178"/>
                  <a:gd name="T47" fmla="*/ 196 h 202"/>
                  <a:gd name="T48" fmla="*/ 128 w 178"/>
                  <a:gd name="T49" fmla="*/ 202 h 202"/>
                  <a:gd name="T50" fmla="*/ 128 w 178"/>
                  <a:gd name="T51" fmla="*/ 202 h 202"/>
                  <a:gd name="T52" fmla="*/ 164 w 178"/>
                  <a:gd name="T53" fmla="*/ 200 h 202"/>
                  <a:gd name="T54" fmla="*/ 164 w 178"/>
                  <a:gd name="T55" fmla="*/ 200 h 202"/>
                  <a:gd name="T56" fmla="*/ 170 w 178"/>
                  <a:gd name="T57" fmla="*/ 190 h 202"/>
                  <a:gd name="T58" fmla="*/ 174 w 178"/>
                  <a:gd name="T59" fmla="*/ 176 h 202"/>
                  <a:gd name="T60" fmla="*/ 178 w 178"/>
                  <a:gd name="T61" fmla="*/ 162 h 202"/>
                  <a:gd name="T62" fmla="*/ 178 w 178"/>
                  <a:gd name="T63" fmla="*/ 146 h 202"/>
                  <a:gd name="T64" fmla="*/ 178 w 178"/>
                  <a:gd name="T65" fmla="*/ 146 h 202"/>
                  <a:gd name="T66" fmla="*/ 176 w 178"/>
                  <a:gd name="T67" fmla="*/ 124 h 202"/>
                  <a:gd name="T68" fmla="*/ 170 w 178"/>
                  <a:gd name="T69" fmla="*/ 98 h 202"/>
                  <a:gd name="T70" fmla="*/ 162 w 178"/>
                  <a:gd name="T71" fmla="*/ 74 h 202"/>
                  <a:gd name="T72" fmla="*/ 150 w 178"/>
                  <a:gd name="T73" fmla="*/ 52 h 202"/>
                  <a:gd name="T74" fmla="*/ 138 w 178"/>
                  <a:gd name="T75" fmla="*/ 32 h 202"/>
                  <a:gd name="T76" fmla="*/ 122 w 178"/>
                  <a:gd name="T77" fmla="*/ 16 h 202"/>
                  <a:gd name="T78" fmla="*/ 114 w 178"/>
                  <a:gd name="T79" fmla="*/ 8 h 202"/>
                  <a:gd name="T80" fmla="*/ 106 w 178"/>
                  <a:gd name="T81" fmla="*/ 4 h 202"/>
                  <a:gd name="T82" fmla="*/ 98 w 178"/>
                  <a:gd name="T83" fmla="*/ 2 h 202"/>
                  <a:gd name="T84" fmla="*/ 90 w 178"/>
                  <a:gd name="T85" fmla="*/ 0 h 202"/>
                  <a:gd name="T86" fmla="*/ 90 w 178"/>
                  <a:gd name="T87" fmla="*/ 0 h 202"/>
                  <a:gd name="T88" fmla="*/ 82 w 178"/>
                  <a:gd name="T89" fmla="*/ 2 h 202"/>
                  <a:gd name="T90" fmla="*/ 76 w 178"/>
                  <a:gd name="T91" fmla="*/ 4 h 202"/>
                  <a:gd name="T92" fmla="*/ 62 w 178"/>
                  <a:gd name="T93" fmla="*/ 10 h 202"/>
                  <a:gd name="T94" fmla="*/ 48 w 178"/>
                  <a:gd name="T95" fmla="*/ 22 h 202"/>
                  <a:gd name="T96" fmla="*/ 36 w 178"/>
                  <a:gd name="T97" fmla="*/ 38 h 202"/>
                  <a:gd name="T98" fmla="*/ 30 w 178"/>
                  <a:gd name="T99" fmla="*/ 50 h 202"/>
                  <a:gd name="T100" fmla="*/ 30 w 178"/>
                  <a:gd name="T101" fmla="*/ 50 h 202"/>
                  <a:gd name="T102" fmla="*/ 18 w 178"/>
                  <a:gd name="T103" fmla="*/ 72 h 202"/>
                  <a:gd name="T104" fmla="*/ 8 w 178"/>
                  <a:gd name="T105" fmla="*/ 98 h 202"/>
                  <a:gd name="T106" fmla="*/ 2 w 178"/>
                  <a:gd name="T107" fmla="*/ 122 h 202"/>
                  <a:gd name="T108" fmla="*/ 0 w 178"/>
                  <a:gd name="T109" fmla="*/ 146 h 202"/>
                  <a:gd name="T110" fmla="*/ 0 w 178"/>
                  <a:gd name="T111" fmla="*/ 146 h 202"/>
                  <a:gd name="T112" fmla="*/ 0 w 178"/>
                  <a:gd name="T113" fmla="*/ 162 h 202"/>
                  <a:gd name="T114" fmla="*/ 4 w 178"/>
                  <a:gd name="T115" fmla="*/ 176 h 202"/>
                  <a:gd name="T116" fmla="*/ 8 w 178"/>
                  <a:gd name="T117" fmla="*/ 190 h 202"/>
                  <a:gd name="T118" fmla="*/ 16 w 178"/>
                  <a:gd name="T119" fmla="*/ 202 h 202"/>
                  <a:gd name="T120" fmla="*/ 16 w 178"/>
                  <a:gd name="T121" fmla="*/ 202 h 202"/>
                  <a:gd name="T122" fmla="*/ 32 w 178"/>
                  <a:gd name="T123" fmla="*/ 202 h 202"/>
                  <a:gd name="T124" fmla="*/ 32 w 178"/>
                  <a:gd name="T12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8" h="202">
                    <a:moveTo>
                      <a:pt x="32" y="202"/>
                    </a:moveTo>
                    <a:lnTo>
                      <a:pt x="32" y="202"/>
                    </a:lnTo>
                    <a:lnTo>
                      <a:pt x="34" y="198"/>
                    </a:lnTo>
                    <a:lnTo>
                      <a:pt x="34" y="198"/>
                    </a:lnTo>
                    <a:lnTo>
                      <a:pt x="36" y="194"/>
                    </a:lnTo>
                    <a:lnTo>
                      <a:pt x="40" y="190"/>
                    </a:lnTo>
                    <a:lnTo>
                      <a:pt x="44" y="190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8" y="190"/>
                    </a:lnTo>
                    <a:lnTo>
                      <a:pt x="78" y="202"/>
                    </a:lnTo>
                    <a:lnTo>
                      <a:pt x="84" y="198"/>
                    </a:lnTo>
                    <a:lnTo>
                      <a:pt x="84" y="198"/>
                    </a:lnTo>
                    <a:lnTo>
                      <a:pt x="90" y="196"/>
                    </a:lnTo>
                    <a:lnTo>
                      <a:pt x="94" y="196"/>
                    </a:lnTo>
                    <a:lnTo>
                      <a:pt x="94" y="196"/>
                    </a:lnTo>
                    <a:lnTo>
                      <a:pt x="102" y="198"/>
                    </a:lnTo>
                    <a:lnTo>
                      <a:pt x="104" y="198"/>
                    </a:lnTo>
                    <a:lnTo>
                      <a:pt x="104" y="198"/>
                    </a:lnTo>
                    <a:lnTo>
                      <a:pt x="108" y="196"/>
                    </a:lnTo>
                    <a:lnTo>
                      <a:pt x="114" y="194"/>
                    </a:lnTo>
                    <a:lnTo>
                      <a:pt x="114" y="194"/>
                    </a:lnTo>
                    <a:lnTo>
                      <a:pt x="122" y="196"/>
                    </a:lnTo>
                    <a:lnTo>
                      <a:pt x="128" y="202"/>
                    </a:lnTo>
                    <a:lnTo>
                      <a:pt x="128" y="202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0" y="190"/>
                    </a:lnTo>
                    <a:lnTo>
                      <a:pt x="174" y="176"/>
                    </a:lnTo>
                    <a:lnTo>
                      <a:pt x="178" y="162"/>
                    </a:lnTo>
                    <a:lnTo>
                      <a:pt x="178" y="146"/>
                    </a:lnTo>
                    <a:lnTo>
                      <a:pt x="178" y="146"/>
                    </a:lnTo>
                    <a:lnTo>
                      <a:pt x="176" y="124"/>
                    </a:lnTo>
                    <a:lnTo>
                      <a:pt x="170" y="98"/>
                    </a:lnTo>
                    <a:lnTo>
                      <a:pt x="162" y="74"/>
                    </a:lnTo>
                    <a:lnTo>
                      <a:pt x="150" y="52"/>
                    </a:lnTo>
                    <a:lnTo>
                      <a:pt x="138" y="32"/>
                    </a:lnTo>
                    <a:lnTo>
                      <a:pt x="122" y="16"/>
                    </a:lnTo>
                    <a:lnTo>
                      <a:pt x="114" y="8"/>
                    </a:lnTo>
                    <a:lnTo>
                      <a:pt x="106" y="4"/>
                    </a:lnTo>
                    <a:lnTo>
                      <a:pt x="9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82" y="2"/>
                    </a:lnTo>
                    <a:lnTo>
                      <a:pt x="76" y="4"/>
                    </a:lnTo>
                    <a:lnTo>
                      <a:pt x="62" y="10"/>
                    </a:lnTo>
                    <a:lnTo>
                      <a:pt x="48" y="22"/>
                    </a:lnTo>
                    <a:lnTo>
                      <a:pt x="36" y="3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18" y="72"/>
                    </a:lnTo>
                    <a:lnTo>
                      <a:pt x="8" y="98"/>
                    </a:lnTo>
                    <a:lnTo>
                      <a:pt x="2" y="12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0" y="162"/>
                    </a:lnTo>
                    <a:lnTo>
                      <a:pt x="4" y="176"/>
                    </a:lnTo>
                    <a:lnTo>
                      <a:pt x="8" y="190"/>
                    </a:lnTo>
                    <a:lnTo>
                      <a:pt x="16" y="202"/>
                    </a:lnTo>
                    <a:lnTo>
                      <a:pt x="16" y="202"/>
                    </a:lnTo>
                    <a:lnTo>
                      <a:pt x="32" y="202"/>
                    </a:lnTo>
                    <a:lnTo>
                      <a:pt x="32" y="2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0" name="Rectangle 69"/>
            <p:cNvSpPr/>
            <p:nvPr/>
          </p:nvSpPr>
          <p:spPr>
            <a:xfrm>
              <a:off x="4595063" y="1669494"/>
              <a:ext cx="1807519" cy="291199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286762" y="726481"/>
            <a:ext cx="1828800" cy="6131520"/>
            <a:chOff x="5538652" y="726481"/>
            <a:chExt cx="1828800" cy="6131520"/>
          </a:xfrm>
        </p:grpSpPr>
        <p:sp>
          <p:nvSpPr>
            <p:cNvPr id="22" name="Rectangle 21"/>
            <p:cNvSpPr/>
            <p:nvPr/>
          </p:nvSpPr>
          <p:spPr>
            <a:xfrm>
              <a:off x="5538652" y="726481"/>
              <a:ext cx="1828800" cy="6131520"/>
            </a:xfrm>
            <a:prstGeom prst="rect">
              <a:avLst/>
            </a:prstGeom>
            <a:solidFill>
              <a:schemeClr val="accent3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538652" y="4603637"/>
              <a:ext cx="1828800" cy="2254364"/>
            </a:xfrm>
            <a:prstGeom prst="rect">
              <a:avLst/>
            </a:prstGeom>
            <a:solidFill>
              <a:schemeClr val="accent3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Genetic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solidFill>
                    <a:schemeClr val="bg1"/>
                  </a:solidFill>
                </a:rPr>
                <a:t>Genetic markers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solidFill>
                    <a:schemeClr val="bg1"/>
                  </a:solidFill>
                </a:rPr>
                <a:t>Isotopes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42" r="30888" b="13775"/>
            <a:stretch/>
          </p:blipFill>
          <p:spPr>
            <a:xfrm>
              <a:off x="5538652" y="1670068"/>
              <a:ext cx="1828800" cy="2927374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157777" y="912500"/>
              <a:ext cx="523344" cy="512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9284" y="922816"/>
              <a:ext cx="533974" cy="533974"/>
            </a:xfrm>
            <a:prstGeom prst="rect">
              <a:avLst/>
            </a:prstGeom>
          </p:spPr>
        </p:pic>
        <p:sp>
          <p:nvSpPr>
            <p:cNvPr id="71" name="Rectangle 70"/>
            <p:cNvSpPr/>
            <p:nvPr/>
          </p:nvSpPr>
          <p:spPr>
            <a:xfrm>
              <a:off x="5551715" y="1682557"/>
              <a:ext cx="1811392" cy="2911990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Identify Available </a:t>
            </a: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ata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575695" y="72609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339180" y="73337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499089" y="720308"/>
            <a:ext cx="1828800" cy="6131520"/>
          </a:xfrm>
          <a:prstGeom prst="rect">
            <a:avLst/>
          </a:prstGeom>
          <a:solidFill>
            <a:schemeClr val="accent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54" name="Rectangle 53"/>
          <p:cNvSpPr/>
          <p:nvPr/>
        </p:nvSpPr>
        <p:spPr>
          <a:xfrm>
            <a:off x="5499089" y="4597464"/>
            <a:ext cx="1828800" cy="2254364"/>
          </a:xfrm>
          <a:prstGeom prst="rect">
            <a:avLst/>
          </a:prstGeom>
          <a:solidFill>
            <a:schemeClr val="accent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r>
              <a:rPr lang="en-US" sz="1600" b="1" dirty="0" smtClean="0"/>
              <a:t>Expert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Ecological, local, traditional knowledge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/>
          <a:stretch/>
        </p:blipFill>
        <p:spPr>
          <a:xfrm>
            <a:off x="5509440" y="1682167"/>
            <a:ext cx="1818449" cy="2899317"/>
          </a:xfrm>
          <a:prstGeom prst="rect">
            <a:avLst/>
          </a:prstGeom>
          <a:ln>
            <a:noFill/>
          </a:ln>
        </p:spPr>
      </p:pic>
      <p:cxnSp>
        <p:nvCxnSpPr>
          <p:cNvPr id="56" name="Straight Connector 55"/>
          <p:cNvCxnSpPr/>
          <p:nvPr/>
        </p:nvCxnSpPr>
        <p:spPr>
          <a:xfrm>
            <a:off x="5509440" y="73337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520370" y="1676000"/>
            <a:ext cx="1807519" cy="2911990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85148" y="844855"/>
            <a:ext cx="731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:)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190" y="668056"/>
            <a:ext cx="5459900" cy="6144583"/>
          </a:xfrm>
          <a:prstGeom prst="rect">
            <a:avLst/>
          </a:prstGeom>
          <a:noFill/>
          <a:ln w="1047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7339179" y="6466115"/>
            <a:ext cx="1804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/>
                </a:solidFill>
              </a:rPr>
              <a:t>images: Milo</a:t>
            </a:r>
          </a:p>
          <a:p>
            <a:pPr algn="r"/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Burcham</a:t>
            </a:r>
            <a:r>
              <a:rPr lang="en-US" sz="1000" dirty="0" smtClean="0">
                <a:solidFill>
                  <a:schemeClr val="bg1"/>
                </a:solidFill>
              </a:rPr>
              <a:t>, USFWS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3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Placeholder 13"/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820133418"/>
              </p:ext>
            </p:extLst>
          </p:nvPr>
        </p:nvGraphicFramePr>
        <p:xfrm>
          <a:off x="406400" y="1727200"/>
          <a:ext cx="8280400" cy="3535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75097"/>
                <a:gridCol w="2365103"/>
                <a:gridCol w="2070100"/>
                <a:gridCol w="2070100"/>
              </a:tblGrid>
              <a:tr h="370840">
                <a:tc>
                  <a:txBody>
                    <a:bodyPr/>
                    <a:lstStyle/>
                    <a:p>
                      <a:endParaRPr lang="en-US" sz="24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latin typeface="+mn-lt"/>
                        </a:rPr>
                        <a:t>Colony</a:t>
                      </a:r>
                      <a:endParaRPr lang="en-US" sz="24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latin typeface="+mn-lt"/>
                        </a:rPr>
                        <a:t>Survey</a:t>
                      </a:r>
                      <a:endParaRPr lang="en-US" sz="24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latin typeface="+mn-lt"/>
                        </a:rPr>
                        <a:t>Tracking</a:t>
                      </a:r>
                      <a:endParaRPr lang="en-US" sz="24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0" dirty="0" smtClean="0">
                          <a:latin typeface="+mn-lt"/>
                        </a:rPr>
                        <a:t>Breeding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0" dirty="0" smtClean="0">
                          <a:latin typeface="+mn-lt"/>
                        </a:rPr>
                        <a:t>Foraging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0" dirty="0" smtClean="0">
                          <a:latin typeface="+mn-lt"/>
                        </a:rPr>
                        <a:t>Staging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0" dirty="0" smtClean="0">
                          <a:latin typeface="+mn-lt"/>
                        </a:rPr>
                        <a:t>Molting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0" dirty="0" smtClean="0">
                          <a:latin typeface="+mn-lt"/>
                        </a:rPr>
                        <a:t>Wintering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latin typeface="+mn-lt"/>
                        </a:rPr>
                        <a:t>x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L="182880" marR="182880" marT="137160" marB="13716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A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Content Placeholder 11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Connecting the Annual Cycle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400" y="5498014"/>
            <a:ext cx="828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Important Bird Areas =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1% or more of global or biogeographic population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Congregation of species of special concern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7067007" y="5643153"/>
            <a:ext cx="914400" cy="836023"/>
          </a:xfrm>
          <a:custGeom>
            <a:avLst/>
            <a:gdLst>
              <a:gd name="connsiteX0" fmla="*/ 37882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37882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08825 w 1149531"/>
              <a:gd name="connsiteY24" fmla="*/ 188391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1111089 w 1149531"/>
              <a:gd name="connsiteY20" fmla="*/ 520065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146545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11089 w 1149531"/>
              <a:gd name="connsiteY18" fmla="*/ 520065 h 1005840"/>
              <a:gd name="connsiteX19" fmla="*/ 1146545 w 1149531"/>
              <a:gd name="connsiteY19" fmla="*/ 418012 h 1005840"/>
              <a:gd name="connsiteX20" fmla="*/ 1149531 w 1149531"/>
              <a:gd name="connsiteY20" fmla="*/ 300446 h 1005840"/>
              <a:gd name="connsiteX21" fmla="*/ 1008825 w 1149531"/>
              <a:gd name="connsiteY21" fmla="*/ 188391 h 1005840"/>
              <a:gd name="connsiteX22" fmla="*/ 877824 w 1149531"/>
              <a:gd name="connsiteY22" fmla="*/ 99401 h 1005840"/>
              <a:gd name="connsiteX23" fmla="*/ 744583 w 1149531"/>
              <a:gd name="connsiteY23" fmla="*/ 65314 h 1005840"/>
              <a:gd name="connsiteX24" fmla="*/ 561703 w 1149531"/>
              <a:gd name="connsiteY24" fmla="*/ 117566 h 1005840"/>
              <a:gd name="connsiteX25" fmla="*/ 561703 w 1149531"/>
              <a:gd name="connsiteY25" fmla="*/ 117566 h 1005840"/>
              <a:gd name="connsiteX26" fmla="*/ 431074 w 1149531"/>
              <a:gd name="connsiteY26" fmla="*/ 78377 h 1005840"/>
              <a:gd name="connsiteX27" fmla="*/ 296713 w 1149531"/>
              <a:gd name="connsiteY27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46545 w 1149531"/>
              <a:gd name="connsiteY18" fmla="*/ 418012 h 1005840"/>
              <a:gd name="connsiteX19" fmla="*/ 1149531 w 1149531"/>
              <a:gd name="connsiteY19" fmla="*/ 300446 h 1005840"/>
              <a:gd name="connsiteX20" fmla="*/ 1008825 w 1149531"/>
              <a:gd name="connsiteY20" fmla="*/ 188391 h 1005840"/>
              <a:gd name="connsiteX21" fmla="*/ 877824 w 1149531"/>
              <a:gd name="connsiteY21" fmla="*/ 99401 h 1005840"/>
              <a:gd name="connsiteX22" fmla="*/ 744583 w 1149531"/>
              <a:gd name="connsiteY22" fmla="*/ 65314 h 1005840"/>
              <a:gd name="connsiteX23" fmla="*/ 561703 w 1149531"/>
              <a:gd name="connsiteY23" fmla="*/ 117566 h 1005840"/>
              <a:gd name="connsiteX24" fmla="*/ 561703 w 1149531"/>
              <a:gd name="connsiteY24" fmla="*/ 117566 h 1005840"/>
              <a:gd name="connsiteX25" fmla="*/ 431074 w 1149531"/>
              <a:gd name="connsiteY25" fmla="*/ 78377 h 1005840"/>
              <a:gd name="connsiteX26" fmla="*/ 296713 w 1149531"/>
              <a:gd name="connsiteY26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531" h="1005840">
                <a:moveTo>
                  <a:pt x="296713" y="0"/>
                </a:moveTo>
                <a:lnTo>
                  <a:pt x="143691" y="78377"/>
                </a:lnTo>
                <a:lnTo>
                  <a:pt x="65314" y="169817"/>
                </a:lnTo>
                <a:lnTo>
                  <a:pt x="65314" y="274320"/>
                </a:lnTo>
                <a:lnTo>
                  <a:pt x="130628" y="365760"/>
                </a:lnTo>
                <a:lnTo>
                  <a:pt x="169817" y="457200"/>
                </a:lnTo>
                <a:lnTo>
                  <a:pt x="169817" y="457200"/>
                </a:lnTo>
                <a:lnTo>
                  <a:pt x="39188" y="653143"/>
                </a:lnTo>
                <a:lnTo>
                  <a:pt x="0" y="718457"/>
                </a:lnTo>
                <a:lnTo>
                  <a:pt x="0" y="718457"/>
                </a:lnTo>
                <a:lnTo>
                  <a:pt x="52251" y="901337"/>
                </a:lnTo>
                <a:lnTo>
                  <a:pt x="52251" y="901337"/>
                </a:lnTo>
                <a:lnTo>
                  <a:pt x="261257" y="979714"/>
                </a:lnTo>
                <a:lnTo>
                  <a:pt x="470263" y="1005840"/>
                </a:lnTo>
                <a:lnTo>
                  <a:pt x="653143" y="992777"/>
                </a:lnTo>
                <a:lnTo>
                  <a:pt x="849085" y="901337"/>
                </a:lnTo>
                <a:lnTo>
                  <a:pt x="979714" y="796834"/>
                </a:lnTo>
                <a:lnTo>
                  <a:pt x="1098026" y="600892"/>
                </a:lnTo>
                <a:lnTo>
                  <a:pt x="1146545" y="418012"/>
                </a:lnTo>
                <a:cubicBezTo>
                  <a:pt x="1147540" y="378823"/>
                  <a:pt x="1148536" y="339635"/>
                  <a:pt x="1149531" y="300446"/>
                </a:cubicBezTo>
                <a:lnTo>
                  <a:pt x="1008825" y="188391"/>
                </a:lnTo>
                <a:lnTo>
                  <a:pt x="877824" y="99401"/>
                </a:lnTo>
                <a:lnTo>
                  <a:pt x="744583" y="65314"/>
                </a:lnTo>
                <a:lnTo>
                  <a:pt x="561703" y="117566"/>
                </a:lnTo>
                <a:lnTo>
                  <a:pt x="561703" y="117566"/>
                </a:lnTo>
                <a:lnTo>
                  <a:pt x="431074" y="78377"/>
                </a:lnTo>
                <a:lnTo>
                  <a:pt x="296713" y="0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 w="349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0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667903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2255669" y="2911707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2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3"/>
          <a:stretch/>
        </p:blipFill>
        <p:spPr bwMode="auto">
          <a:xfrm>
            <a:off x="3254189" y="1740483"/>
            <a:ext cx="5096447" cy="431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9144000" y="1100513"/>
            <a:ext cx="6400800" cy="53834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Bird Friendly Communities</a:t>
            </a:r>
            <a:endParaRPr lang="en-US" dirty="0"/>
          </a:p>
          <a:p>
            <a:pPr lvl="1"/>
            <a:r>
              <a:rPr lang="en-US" dirty="0"/>
              <a:t>In the Audubon Network there are many innovative programs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In Chicago alone, where the first Lights Out program originated, researchers estimate that the initiative saves the lives of more than 10,000 migratory land birds each year. </a:t>
            </a:r>
          </a:p>
          <a:p>
            <a:pPr lvl="1"/>
            <a:r>
              <a:rPr lang="en-US" dirty="0"/>
              <a:t>Challenge is to develop a cohesive strategy that is compelling and fundable.</a:t>
            </a:r>
          </a:p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-6391" y="726481"/>
            <a:ext cx="1828800" cy="6131520"/>
          </a:xfrm>
          <a:prstGeom prst="rect">
            <a:avLst/>
          </a:prstGeom>
          <a:solidFill>
            <a:schemeClr val="accent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1" y="1198339"/>
            <a:ext cx="588337" cy="64324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7979" y="1893840"/>
            <a:ext cx="1600060" cy="517958"/>
          </a:xfrm>
          <a:prstGeom prst="rect">
            <a:avLst/>
          </a:prstGeom>
          <a:solidFill>
            <a:srgbClr val="C6A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Survey Transect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107979" y="3640921"/>
            <a:ext cx="1600060" cy="5179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Telemetry</a:t>
            </a:r>
            <a:endParaRPr lang="en-US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828800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07979" y="5469723"/>
            <a:ext cx="1600060" cy="51795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Colony</a:t>
            </a:r>
            <a:endParaRPr lang="en-US" sz="1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578937" y="3007507"/>
            <a:ext cx="658144" cy="454621"/>
            <a:chOff x="-347663" y="2259013"/>
            <a:chExt cx="790576" cy="546100"/>
          </a:xfrm>
        </p:grpSpPr>
        <p:sp>
          <p:nvSpPr>
            <p:cNvPr id="35" name="AutoShape 24"/>
            <p:cNvSpPr>
              <a:spLocks noChangeAspect="1" noChangeArrowheads="1" noTextEdit="1"/>
            </p:cNvSpPr>
            <p:nvPr/>
          </p:nvSpPr>
          <p:spPr bwMode="auto">
            <a:xfrm>
              <a:off x="-347663" y="2259013"/>
              <a:ext cx="790576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-347663" y="2744788"/>
              <a:ext cx="346075" cy="60325"/>
            </a:xfrm>
            <a:custGeom>
              <a:avLst/>
              <a:gdLst>
                <a:gd name="T0" fmla="*/ 210 w 218"/>
                <a:gd name="T1" fmla="*/ 8 h 38"/>
                <a:gd name="T2" fmla="*/ 202 w 218"/>
                <a:gd name="T3" fmla="*/ 12 h 38"/>
                <a:gd name="T4" fmla="*/ 200 w 218"/>
                <a:gd name="T5" fmla="*/ 12 h 38"/>
                <a:gd name="T6" fmla="*/ 190 w 218"/>
                <a:gd name="T7" fmla="*/ 16 h 38"/>
                <a:gd name="T8" fmla="*/ 166 w 218"/>
                <a:gd name="T9" fmla="*/ 22 h 38"/>
                <a:gd name="T10" fmla="*/ 152 w 218"/>
                <a:gd name="T11" fmla="*/ 24 h 38"/>
                <a:gd name="T12" fmla="*/ 128 w 218"/>
                <a:gd name="T13" fmla="*/ 20 h 38"/>
                <a:gd name="T14" fmla="*/ 106 w 218"/>
                <a:gd name="T15" fmla="*/ 12 h 38"/>
                <a:gd name="T16" fmla="*/ 94 w 218"/>
                <a:gd name="T17" fmla="*/ 8 h 38"/>
                <a:gd name="T18" fmla="*/ 70 w 218"/>
                <a:gd name="T19" fmla="*/ 0 h 38"/>
                <a:gd name="T20" fmla="*/ 58 w 218"/>
                <a:gd name="T21" fmla="*/ 0 h 38"/>
                <a:gd name="T22" fmla="*/ 32 w 218"/>
                <a:gd name="T23" fmla="*/ 4 h 38"/>
                <a:gd name="T24" fmla="*/ 10 w 218"/>
                <a:gd name="T25" fmla="*/ 12 h 38"/>
                <a:gd name="T26" fmla="*/ 4 w 218"/>
                <a:gd name="T27" fmla="*/ 16 h 38"/>
                <a:gd name="T28" fmla="*/ 0 w 218"/>
                <a:gd name="T29" fmla="*/ 22 h 38"/>
                <a:gd name="T30" fmla="*/ 0 w 218"/>
                <a:gd name="T31" fmla="*/ 24 h 38"/>
                <a:gd name="T32" fmla="*/ 6 w 218"/>
                <a:gd name="T33" fmla="*/ 26 h 38"/>
                <a:gd name="T34" fmla="*/ 10 w 218"/>
                <a:gd name="T35" fmla="*/ 26 h 38"/>
                <a:gd name="T36" fmla="*/ 32 w 218"/>
                <a:gd name="T37" fmla="*/ 18 h 38"/>
                <a:gd name="T38" fmla="*/ 58 w 218"/>
                <a:gd name="T39" fmla="*/ 14 h 38"/>
                <a:gd name="T40" fmla="*/ 70 w 218"/>
                <a:gd name="T41" fmla="*/ 14 h 38"/>
                <a:gd name="T42" fmla="*/ 94 w 218"/>
                <a:gd name="T43" fmla="*/ 20 h 38"/>
                <a:gd name="T44" fmla="*/ 106 w 218"/>
                <a:gd name="T45" fmla="*/ 26 h 38"/>
                <a:gd name="T46" fmla="*/ 128 w 218"/>
                <a:gd name="T47" fmla="*/ 34 h 38"/>
                <a:gd name="T48" fmla="*/ 152 w 218"/>
                <a:gd name="T49" fmla="*/ 38 h 38"/>
                <a:gd name="T50" fmla="*/ 166 w 218"/>
                <a:gd name="T51" fmla="*/ 36 h 38"/>
                <a:gd name="T52" fmla="*/ 190 w 218"/>
                <a:gd name="T53" fmla="*/ 30 h 38"/>
                <a:gd name="T54" fmla="*/ 200 w 218"/>
                <a:gd name="T55" fmla="*/ 26 h 38"/>
                <a:gd name="T56" fmla="*/ 210 w 218"/>
                <a:gd name="T57" fmla="*/ 22 h 38"/>
                <a:gd name="T58" fmla="*/ 212 w 218"/>
                <a:gd name="T59" fmla="*/ 20 h 38"/>
                <a:gd name="T60" fmla="*/ 218 w 218"/>
                <a:gd name="T61" fmla="*/ 4 h 38"/>
                <a:gd name="T62" fmla="*/ 212 w 218"/>
                <a:gd name="T63" fmla="*/ 8 h 38"/>
                <a:gd name="T64" fmla="*/ 210 w 218"/>
                <a:gd name="T6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8" h="38">
                  <a:moveTo>
                    <a:pt x="210" y="8"/>
                  </a:moveTo>
                  <a:lnTo>
                    <a:pt x="210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78" y="20"/>
                  </a:lnTo>
                  <a:lnTo>
                    <a:pt x="166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40" y="22"/>
                  </a:lnTo>
                  <a:lnTo>
                    <a:pt x="128" y="20"/>
                  </a:lnTo>
                  <a:lnTo>
                    <a:pt x="116" y="16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94" y="8"/>
                  </a:lnTo>
                  <a:lnTo>
                    <a:pt x="82" y="4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0" y="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2" y="18"/>
                  </a:lnTo>
                  <a:lnTo>
                    <a:pt x="44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82" y="18"/>
                  </a:lnTo>
                  <a:lnTo>
                    <a:pt x="94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30"/>
                  </a:lnTo>
                  <a:lnTo>
                    <a:pt x="128" y="34"/>
                  </a:lnTo>
                  <a:lnTo>
                    <a:pt x="140" y="36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66" y="36"/>
                  </a:lnTo>
                  <a:lnTo>
                    <a:pt x="178" y="34"/>
                  </a:lnTo>
                  <a:lnTo>
                    <a:pt x="190" y="30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8" y="18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8"/>
                  </a:lnTo>
                  <a:lnTo>
                    <a:pt x="21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87313" y="2744788"/>
              <a:ext cx="355600" cy="60325"/>
            </a:xfrm>
            <a:custGeom>
              <a:avLst/>
              <a:gdLst>
                <a:gd name="T0" fmla="*/ 214 w 224"/>
                <a:gd name="T1" fmla="*/ 12 h 38"/>
                <a:gd name="T2" fmla="*/ 192 w 224"/>
                <a:gd name="T3" fmla="*/ 4 h 38"/>
                <a:gd name="T4" fmla="*/ 166 w 224"/>
                <a:gd name="T5" fmla="*/ 0 h 38"/>
                <a:gd name="T6" fmla="*/ 152 w 224"/>
                <a:gd name="T7" fmla="*/ 0 h 38"/>
                <a:gd name="T8" fmla="*/ 128 w 224"/>
                <a:gd name="T9" fmla="*/ 8 h 38"/>
                <a:gd name="T10" fmla="*/ 118 w 224"/>
                <a:gd name="T11" fmla="*/ 12 h 38"/>
                <a:gd name="T12" fmla="*/ 96 w 224"/>
                <a:gd name="T13" fmla="*/ 20 h 38"/>
                <a:gd name="T14" fmla="*/ 70 w 224"/>
                <a:gd name="T15" fmla="*/ 24 h 38"/>
                <a:gd name="T16" fmla="*/ 58 w 224"/>
                <a:gd name="T17" fmla="*/ 22 h 38"/>
                <a:gd name="T18" fmla="*/ 32 w 224"/>
                <a:gd name="T19" fmla="*/ 16 h 38"/>
                <a:gd name="T20" fmla="*/ 22 w 224"/>
                <a:gd name="T21" fmla="*/ 12 h 38"/>
                <a:gd name="T22" fmla="*/ 22 w 224"/>
                <a:gd name="T23" fmla="*/ 12 h 38"/>
                <a:gd name="T24" fmla="*/ 12 w 224"/>
                <a:gd name="T25" fmla="*/ 8 h 38"/>
                <a:gd name="T26" fmla="*/ 12 w 224"/>
                <a:gd name="T27" fmla="*/ 8 h 38"/>
                <a:gd name="T28" fmla="*/ 4 w 224"/>
                <a:gd name="T29" fmla="*/ 4 h 38"/>
                <a:gd name="T30" fmla="*/ 0 w 224"/>
                <a:gd name="T31" fmla="*/ 4 h 38"/>
                <a:gd name="T32" fmla="*/ 0 w 224"/>
                <a:gd name="T33" fmla="*/ 18 h 38"/>
                <a:gd name="T34" fmla="*/ 4 w 224"/>
                <a:gd name="T35" fmla="*/ 18 h 38"/>
                <a:gd name="T36" fmla="*/ 12 w 224"/>
                <a:gd name="T37" fmla="*/ 20 h 38"/>
                <a:gd name="T38" fmla="*/ 12 w 224"/>
                <a:gd name="T39" fmla="*/ 22 h 38"/>
                <a:gd name="T40" fmla="*/ 22 w 224"/>
                <a:gd name="T41" fmla="*/ 26 h 38"/>
                <a:gd name="T42" fmla="*/ 44 w 224"/>
                <a:gd name="T43" fmla="*/ 34 h 38"/>
                <a:gd name="T44" fmla="*/ 70 w 224"/>
                <a:gd name="T45" fmla="*/ 38 h 38"/>
                <a:gd name="T46" fmla="*/ 82 w 224"/>
                <a:gd name="T47" fmla="*/ 36 h 38"/>
                <a:gd name="T48" fmla="*/ 108 w 224"/>
                <a:gd name="T49" fmla="*/ 30 h 38"/>
                <a:gd name="T50" fmla="*/ 118 w 224"/>
                <a:gd name="T51" fmla="*/ 26 h 38"/>
                <a:gd name="T52" fmla="*/ 140 w 224"/>
                <a:gd name="T53" fmla="*/ 18 h 38"/>
                <a:gd name="T54" fmla="*/ 166 w 224"/>
                <a:gd name="T55" fmla="*/ 14 h 38"/>
                <a:gd name="T56" fmla="*/ 178 w 224"/>
                <a:gd name="T57" fmla="*/ 14 h 38"/>
                <a:gd name="T58" fmla="*/ 202 w 224"/>
                <a:gd name="T59" fmla="*/ 20 h 38"/>
                <a:gd name="T60" fmla="*/ 214 w 224"/>
                <a:gd name="T61" fmla="*/ 26 h 38"/>
                <a:gd name="T62" fmla="*/ 220 w 224"/>
                <a:gd name="T63" fmla="*/ 26 h 38"/>
                <a:gd name="T64" fmla="*/ 222 w 224"/>
                <a:gd name="T65" fmla="*/ 24 h 38"/>
                <a:gd name="T66" fmla="*/ 222 w 224"/>
                <a:gd name="T67" fmla="*/ 20 h 38"/>
                <a:gd name="T68" fmla="*/ 214 w 224"/>
                <a:gd name="T6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8">
                  <a:moveTo>
                    <a:pt x="214" y="12"/>
                  </a:moveTo>
                  <a:lnTo>
                    <a:pt x="214" y="12"/>
                  </a:lnTo>
                  <a:lnTo>
                    <a:pt x="202" y="6"/>
                  </a:lnTo>
                  <a:lnTo>
                    <a:pt x="192" y="4"/>
                  </a:lnTo>
                  <a:lnTo>
                    <a:pt x="178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52" y="0"/>
                  </a:lnTo>
                  <a:lnTo>
                    <a:pt x="140" y="4"/>
                  </a:lnTo>
                  <a:lnTo>
                    <a:pt x="128" y="8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08" y="16"/>
                  </a:lnTo>
                  <a:lnTo>
                    <a:pt x="96" y="20"/>
                  </a:lnTo>
                  <a:lnTo>
                    <a:pt x="82" y="2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58" y="22"/>
                  </a:lnTo>
                  <a:lnTo>
                    <a:pt x="44" y="20"/>
                  </a:lnTo>
                  <a:lnTo>
                    <a:pt x="3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32" y="30"/>
                  </a:lnTo>
                  <a:lnTo>
                    <a:pt x="44" y="34"/>
                  </a:lnTo>
                  <a:lnTo>
                    <a:pt x="58" y="36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82" y="36"/>
                  </a:lnTo>
                  <a:lnTo>
                    <a:pt x="96" y="34"/>
                  </a:lnTo>
                  <a:lnTo>
                    <a:pt x="108" y="30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8" y="20"/>
                  </a:lnTo>
                  <a:lnTo>
                    <a:pt x="140" y="18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78" y="14"/>
                  </a:lnTo>
                  <a:lnTo>
                    <a:pt x="192" y="18"/>
                  </a:lnTo>
                  <a:lnTo>
                    <a:pt x="202" y="20"/>
                  </a:lnTo>
                  <a:lnTo>
                    <a:pt x="214" y="26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0" y="26"/>
                  </a:lnTo>
                  <a:lnTo>
                    <a:pt x="222" y="24"/>
                  </a:lnTo>
                  <a:lnTo>
                    <a:pt x="222" y="24"/>
                  </a:lnTo>
                  <a:lnTo>
                    <a:pt x="224" y="22"/>
                  </a:lnTo>
                  <a:lnTo>
                    <a:pt x="222" y="20"/>
                  </a:lnTo>
                  <a:lnTo>
                    <a:pt x="220" y="16"/>
                  </a:lnTo>
                  <a:lnTo>
                    <a:pt x="214" y="12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 noEditPoints="1"/>
            </p:cNvSpPr>
            <p:nvPr/>
          </p:nvSpPr>
          <p:spPr bwMode="auto">
            <a:xfrm>
              <a:off x="-338138" y="2259013"/>
              <a:ext cx="638176" cy="546100"/>
            </a:xfrm>
            <a:custGeom>
              <a:avLst/>
              <a:gdLst>
                <a:gd name="T0" fmla="*/ 402 w 402"/>
                <a:gd name="T1" fmla="*/ 192 h 344"/>
                <a:gd name="T2" fmla="*/ 148 w 402"/>
                <a:gd name="T3" fmla="*/ 8 h 344"/>
                <a:gd name="T4" fmla="*/ 140 w 402"/>
                <a:gd name="T5" fmla="*/ 4 h 344"/>
                <a:gd name="T6" fmla="*/ 132 w 402"/>
                <a:gd name="T7" fmla="*/ 0 h 344"/>
                <a:gd name="T8" fmla="*/ 116 w 402"/>
                <a:gd name="T9" fmla="*/ 0 h 344"/>
                <a:gd name="T10" fmla="*/ 104 w 402"/>
                <a:gd name="T11" fmla="*/ 6 h 344"/>
                <a:gd name="T12" fmla="*/ 88 w 402"/>
                <a:gd name="T13" fmla="*/ 20 h 344"/>
                <a:gd name="T14" fmla="*/ 84 w 402"/>
                <a:gd name="T15" fmla="*/ 26 h 344"/>
                <a:gd name="T16" fmla="*/ 84 w 402"/>
                <a:gd name="T17" fmla="*/ 30 h 344"/>
                <a:gd name="T18" fmla="*/ 80 w 402"/>
                <a:gd name="T19" fmla="*/ 40 h 344"/>
                <a:gd name="T20" fmla="*/ 72 w 402"/>
                <a:gd name="T21" fmla="*/ 48 h 344"/>
                <a:gd name="T22" fmla="*/ 32 w 402"/>
                <a:gd name="T23" fmla="*/ 80 h 344"/>
                <a:gd name="T24" fmla="*/ 2 w 402"/>
                <a:gd name="T25" fmla="*/ 100 h 344"/>
                <a:gd name="T26" fmla="*/ 0 w 402"/>
                <a:gd name="T27" fmla="*/ 104 h 344"/>
                <a:gd name="T28" fmla="*/ 2 w 402"/>
                <a:gd name="T29" fmla="*/ 106 h 344"/>
                <a:gd name="T30" fmla="*/ 86 w 402"/>
                <a:gd name="T31" fmla="*/ 60 h 344"/>
                <a:gd name="T32" fmla="*/ 92 w 402"/>
                <a:gd name="T33" fmla="*/ 68 h 344"/>
                <a:gd name="T34" fmla="*/ 106 w 402"/>
                <a:gd name="T35" fmla="*/ 80 h 344"/>
                <a:gd name="T36" fmla="*/ 116 w 402"/>
                <a:gd name="T37" fmla="*/ 82 h 344"/>
                <a:gd name="T38" fmla="*/ 114 w 402"/>
                <a:gd name="T39" fmla="*/ 84 h 344"/>
                <a:gd name="T40" fmla="*/ 114 w 402"/>
                <a:gd name="T41" fmla="*/ 108 h 344"/>
                <a:gd name="T42" fmla="*/ 118 w 402"/>
                <a:gd name="T43" fmla="*/ 130 h 344"/>
                <a:gd name="T44" fmla="*/ 140 w 402"/>
                <a:gd name="T45" fmla="*/ 170 h 344"/>
                <a:gd name="T46" fmla="*/ 180 w 402"/>
                <a:gd name="T47" fmla="*/ 204 h 344"/>
                <a:gd name="T48" fmla="*/ 232 w 402"/>
                <a:gd name="T49" fmla="*/ 226 h 344"/>
                <a:gd name="T50" fmla="*/ 232 w 402"/>
                <a:gd name="T51" fmla="*/ 336 h 344"/>
                <a:gd name="T52" fmla="*/ 234 w 402"/>
                <a:gd name="T53" fmla="*/ 342 h 344"/>
                <a:gd name="T54" fmla="*/ 240 w 402"/>
                <a:gd name="T55" fmla="*/ 344 h 344"/>
                <a:gd name="T56" fmla="*/ 244 w 402"/>
                <a:gd name="T57" fmla="*/ 344 h 344"/>
                <a:gd name="T58" fmla="*/ 248 w 402"/>
                <a:gd name="T59" fmla="*/ 338 h 344"/>
                <a:gd name="T60" fmla="*/ 248 w 402"/>
                <a:gd name="T61" fmla="*/ 230 h 344"/>
                <a:gd name="T62" fmla="*/ 252 w 402"/>
                <a:gd name="T63" fmla="*/ 230 h 344"/>
                <a:gd name="T64" fmla="*/ 274 w 402"/>
                <a:gd name="T65" fmla="*/ 234 h 344"/>
                <a:gd name="T66" fmla="*/ 318 w 402"/>
                <a:gd name="T67" fmla="*/ 232 h 344"/>
                <a:gd name="T68" fmla="*/ 356 w 402"/>
                <a:gd name="T69" fmla="*/ 220 h 344"/>
                <a:gd name="T70" fmla="*/ 388 w 402"/>
                <a:gd name="T71" fmla="*/ 202 h 344"/>
                <a:gd name="T72" fmla="*/ 402 w 402"/>
                <a:gd name="T73" fmla="*/ 192 h 344"/>
                <a:gd name="T74" fmla="*/ 116 w 402"/>
                <a:gd name="T75" fmla="*/ 46 h 344"/>
                <a:gd name="T76" fmla="*/ 110 w 402"/>
                <a:gd name="T77" fmla="*/ 42 h 344"/>
                <a:gd name="T78" fmla="*/ 108 w 402"/>
                <a:gd name="T79" fmla="*/ 36 h 344"/>
                <a:gd name="T80" fmla="*/ 110 w 402"/>
                <a:gd name="T81" fmla="*/ 34 h 344"/>
                <a:gd name="T82" fmla="*/ 114 w 402"/>
                <a:gd name="T83" fmla="*/ 30 h 344"/>
                <a:gd name="T84" fmla="*/ 118 w 402"/>
                <a:gd name="T85" fmla="*/ 30 h 344"/>
                <a:gd name="T86" fmla="*/ 124 w 402"/>
                <a:gd name="T87" fmla="*/ 34 h 344"/>
                <a:gd name="T88" fmla="*/ 124 w 402"/>
                <a:gd name="T89" fmla="*/ 40 h 344"/>
                <a:gd name="T90" fmla="*/ 124 w 402"/>
                <a:gd name="T91" fmla="*/ 42 h 344"/>
                <a:gd name="T92" fmla="*/ 118 w 402"/>
                <a:gd name="T93" fmla="*/ 46 h 344"/>
                <a:gd name="T94" fmla="*/ 116 w 402"/>
                <a:gd name="T95" fmla="*/ 4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2" h="344">
                  <a:moveTo>
                    <a:pt x="402" y="192"/>
                  </a:moveTo>
                  <a:lnTo>
                    <a:pt x="402" y="192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0" y="4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4" y="6"/>
                  </a:lnTo>
                  <a:lnTo>
                    <a:pt x="92" y="14"/>
                  </a:lnTo>
                  <a:lnTo>
                    <a:pt x="88" y="20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0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56" y="62"/>
                  </a:lnTo>
                  <a:lnTo>
                    <a:pt x="32" y="80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4" y="104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74"/>
                  </a:lnTo>
                  <a:lnTo>
                    <a:pt x="106" y="80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14" y="108"/>
                  </a:lnTo>
                  <a:lnTo>
                    <a:pt x="116" y="118"/>
                  </a:lnTo>
                  <a:lnTo>
                    <a:pt x="118" y="130"/>
                  </a:lnTo>
                  <a:lnTo>
                    <a:pt x="128" y="150"/>
                  </a:lnTo>
                  <a:lnTo>
                    <a:pt x="140" y="170"/>
                  </a:lnTo>
                  <a:lnTo>
                    <a:pt x="158" y="188"/>
                  </a:lnTo>
                  <a:lnTo>
                    <a:pt x="180" y="204"/>
                  </a:lnTo>
                  <a:lnTo>
                    <a:pt x="204" y="216"/>
                  </a:lnTo>
                  <a:lnTo>
                    <a:pt x="232" y="226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2" y="338"/>
                  </a:lnTo>
                  <a:lnTo>
                    <a:pt x="234" y="342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0" y="344"/>
                  </a:lnTo>
                  <a:lnTo>
                    <a:pt x="244" y="344"/>
                  </a:lnTo>
                  <a:lnTo>
                    <a:pt x="246" y="342"/>
                  </a:lnTo>
                  <a:lnTo>
                    <a:pt x="248" y="338"/>
                  </a:lnTo>
                  <a:lnTo>
                    <a:pt x="248" y="336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52" y="230"/>
                  </a:lnTo>
                  <a:lnTo>
                    <a:pt x="252" y="230"/>
                  </a:lnTo>
                  <a:lnTo>
                    <a:pt x="274" y="234"/>
                  </a:lnTo>
                  <a:lnTo>
                    <a:pt x="296" y="234"/>
                  </a:lnTo>
                  <a:lnTo>
                    <a:pt x="318" y="232"/>
                  </a:lnTo>
                  <a:lnTo>
                    <a:pt x="338" y="228"/>
                  </a:lnTo>
                  <a:lnTo>
                    <a:pt x="356" y="220"/>
                  </a:lnTo>
                  <a:lnTo>
                    <a:pt x="372" y="212"/>
                  </a:lnTo>
                  <a:lnTo>
                    <a:pt x="388" y="202"/>
                  </a:lnTo>
                  <a:lnTo>
                    <a:pt x="402" y="192"/>
                  </a:lnTo>
                  <a:lnTo>
                    <a:pt x="402" y="192"/>
                  </a:lnTo>
                  <a:close/>
                  <a:moveTo>
                    <a:pt x="116" y="46"/>
                  </a:moveTo>
                  <a:lnTo>
                    <a:pt x="116" y="46"/>
                  </a:lnTo>
                  <a:lnTo>
                    <a:pt x="112" y="44"/>
                  </a:lnTo>
                  <a:lnTo>
                    <a:pt x="110" y="42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2"/>
                  </a:lnTo>
                  <a:lnTo>
                    <a:pt x="122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87313" y="2693988"/>
              <a:ext cx="333375" cy="60325"/>
            </a:xfrm>
            <a:custGeom>
              <a:avLst/>
              <a:gdLst>
                <a:gd name="T0" fmla="*/ 66 w 210"/>
                <a:gd name="T1" fmla="*/ 22 h 38"/>
                <a:gd name="T2" fmla="*/ 42 w 210"/>
                <a:gd name="T3" fmla="*/ 18 h 38"/>
                <a:gd name="T4" fmla="*/ 20 w 210"/>
                <a:gd name="T5" fmla="*/ 12 h 38"/>
                <a:gd name="T6" fmla="*/ 20 w 210"/>
                <a:gd name="T7" fmla="*/ 10 h 38"/>
                <a:gd name="T8" fmla="*/ 20 w 210"/>
                <a:gd name="T9" fmla="*/ 10 h 38"/>
                <a:gd name="T10" fmla="*/ 10 w 210"/>
                <a:gd name="T11" fmla="*/ 8 h 38"/>
                <a:gd name="T12" fmla="*/ 10 w 210"/>
                <a:gd name="T13" fmla="*/ 6 h 38"/>
                <a:gd name="T14" fmla="*/ 2 w 210"/>
                <a:gd name="T15" fmla="*/ 4 h 38"/>
                <a:gd name="T16" fmla="*/ 0 w 210"/>
                <a:gd name="T17" fmla="*/ 18 h 38"/>
                <a:gd name="T18" fmla="*/ 2 w 210"/>
                <a:gd name="T19" fmla="*/ 20 h 38"/>
                <a:gd name="T20" fmla="*/ 10 w 210"/>
                <a:gd name="T21" fmla="*/ 22 h 38"/>
                <a:gd name="T22" fmla="*/ 10 w 210"/>
                <a:gd name="T23" fmla="*/ 22 h 38"/>
                <a:gd name="T24" fmla="*/ 20 w 210"/>
                <a:gd name="T25" fmla="*/ 26 h 38"/>
                <a:gd name="T26" fmla="*/ 30 w 210"/>
                <a:gd name="T27" fmla="*/ 30 h 38"/>
                <a:gd name="T28" fmla="*/ 54 w 210"/>
                <a:gd name="T29" fmla="*/ 36 h 38"/>
                <a:gd name="T30" fmla="*/ 66 w 210"/>
                <a:gd name="T31" fmla="*/ 38 h 38"/>
                <a:gd name="T32" fmla="*/ 90 w 210"/>
                <a:gd name="T33" fmla="*/ 34 h 38"/>
                <a:gd name="T34" fmla="*/ 112 w 210"/>
                <a:gd name="T35" fmla="*/ 26 h 38"/>
                <a:gd name="T36" fmla="*/ 144 w 210"/>
                <a:gd name="T37" fmla="*/ 16 h 38"/>
                <a:gd name="T38" fmla="*/ 156 w 210"/>
                <a:gd name="T39" fmla="*/ 14 h 38"/>
                <a:gd name="T40" fmla="*/ 180 w 210"/>
                <a:gd name="T41" fmla="*/ 18 h 38"/>
                <a:gd name="T42" fmla="*/ 202 w 210"/>
                <a:gd name="T43" fmla="*/ 26 h 38"/>
                <a:gd name="T44" fmla="*/ 206 w 210"/>
                <a:gd name="T45" fmla="*/ 26 h 38"/>
                <a:gd name="T46" fmla="*/ 210 w 210"/>
                <a:gd name="T47" fmla="*/ 22 h 38"/>
                <a:gd name="T48" fmla="*/ 210 w 210"/>
                <a:gd name="T49" fmla="*/ 18 h 38"/>
                <a:gd name="T50" fmla="*/ 202 w 210"/>
                <a:gd name="T51" fmla="*/ 10 h 38"/>
                <a:gd name="T52" fmla="*/ 192 w 210"/>
                <a:gd name="T53" fmla="*/ 6 h 38"/>
                <a:gd name="T54" fmla="*/ 168 w 210"/>
                <a:gd name="T55" fmla="*/ 0 h 38"/>
                <a:gd name="T56" fmla="*/ 156 w 210"/>
                <a:gd name="T57" fmla="*/ 0 h 38"/>
                <a:gd name="T58" fmla="*/ 132 w 210"/>
                <a:gd name="T59" fmla="*/ 4 h 38"/>
                <a:gd name="T60" fmla="*/ 112 w 210"/>
                <a:gd name="T61" fmla="*/ 12 h 38"/>
                <a:gd name="T62" fmla="*/ 90 w 210"/>
                <a:gd name="T63" fmla="*/ 18 h 38"/>
                <a:gd name="T64" fmla="*/ 66 w 210"/>
                <a:gd name="T6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38">
                  <a:moveTo>
                    <a:pt x="66" y="22"/>
                  </a:moveTo>
                  <a:lnTo>
                    <a:pt x="66" y="22"/>
                  </a:lnTo>
                  <a:lnTo>
                    <a:pt x="54" y="22"/>
                  </a:lnTo>
                  <a:lnTo>
                    <a:pt x="42" y="18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30"/>
                  </a:lnTo>
                  <a:lnTo>
                    <a:pt x="42" y="34"/>
                  </a:lnTo>
                  <a:lnTo>
                    <a:pt x="54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8" y="36"/>
                  </a:lnTo>
                  <a:lnTo>
                    <a:pt x="90" y="3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32" y="18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56" y="14"/>
                  </a:lnTo>
                  <a:lnTo>
                    <a:pt x="168" y="16"/>
                  </a:lnTo>
                  <a:lnTo>
                    <a:pt x="180" y="18"/>
                  </a:lnTo>
                  <a:lnTo>
                    <a:pt x="192" y="22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0" y="18"/>
                  </a:lnTo>
                  <a:lnTo>
                    <a:pt x="208" y="1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92" y="6"/>
                  </a:lnTo>
                  <a:lnTo>
                    <a:pt x="180" y="4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4" y="0"/>
                  </a:lnTo>
                  <a:lnTo>
                    <a:pt x="132" y="4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02" y="16"/>
                  </a:lnTo>
                  <a:lnTo>
                    <a:pt x="90" y="18"/>
                  </a:lnTo>
                  <a:lnTo>
                    <a:pt x="78" y="22"/>
                  </a:lnTo>
                  <a:lnTo>
                    <a:pt x="66" y="22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-328613" y="2693988"/>
              <a:ext cx="327025" cy="60325"/>
            </a:xfrm>
            <a:custGeom>
              <a:avLst/>
              <a:gdLst>
                <a:gd name="T0" fmla="*/ 200 w 206"/>
                <a:gd name="T1" fmla="*/ 8 h 38"/>
                <a:gd name="T2" fmla="*/ 200 w 206"/>
                <a:gd name="T3" fmla="*/ 8 h 38"/>
                <a:gd name="T4" fmla="*/ 192 w 206"/>
                <a:gd name="T5" fmla="*/ 10 h 38"/>
                <a:gd name="T6" fmla="*/ 192 w 206"/>
                <a:gd name="T7" fmla="*/ 10 h 38"/>
                <a:gd name="T8" fmla="*/ 192 w 206"/>
                <a:gd name="T9" fmla="*/ 10 h 38"/>
                <a:gd name="T10" fmla="*/ 190 w 206"/>
                <a:gd name="T11" fmla="*/ 12 h 38"/>
                <a:gd name="T12" fmla="*/ 190 w 206"/>
                <a:gd name="T13" fmla="*/ 12 h 38"/>
                <a:gd name="T14" fmla="*/ 182 w 206"/>
                <a:gd name="T15" fmla="*/ 16 h 38"/>
                <a:gd name="T16" fmla="*/ 170 w 206"/>
                <a:gd name="T17" fmla="*/ 18 h 38"/>
                <a:gd name="T18" fmla="*/ 158 w 206"/>
                <a:gd name="T19" fmla="*/ 22 h 38"/>
                <a:gd name="T20" fmla="*/ 146 w 206"/>
                <a:gd name="T21" fmla="*/ 22 h 38"/>
                <a:gd name="T22" fmla="*/ 146 w 206"/>
                <a:gd name="T23" fmla="*/ 22 h 38"/>
                <a:gd name="T24" fmla="*/ 134 w 206"/>
                <a:gd name="T25" fmla="*/ 22 h 38"/>
                <a:gd name="T26" fmla="*/ 122 w 206"/>
                <a:gd name="T27" fmla="*/ 18 h 38"/>
                <a:gd name="T28" fmla="*/ 100 w 206"/>
                <a:gd name="T29" fmla="*/ 12 h 38"/>
                <a:gd name="T30" fmla="*/ 100 w 206"/>
                <a:gd name="T31" fmla="*/ 12 h 38"/>
                <a:gd name="T32" fmla="*/ 78 w 206"/>
                <a:gd name="T33" fmla="*/ 4 h 38"/>
                <a:gd name="T34" fmla="*/ 66 w 206"/>
                <a:gd name="T35" fmla="*/ 0 h 38"/>
                <a:gd name="T36" fmla="*/ 54 w 206"/>
                <a:gd name="T37" fmla="*/ 0 h 38"/>
                <a:gd name="T38" fmla="*/ 54 w 206"/>
                <a:gd name="T39" fmla="*/ 0 h 38"/>
                <a:gd name="T40" fmla="*/ 42 w 206"/>
                <a:gd name="T41" fmla="*/ 0 h 38"/>
                <a:gd name="T42" fmla="*/ 30 w 206"/>
                <a:gd name="T43" fmla="*/ 4 h 38"/>
                <a:gd name="T44" fmla="*/ 20 w 206"/>
                <a:gd name="T45" fmla="*/ 6 h 38"/>
                <a:gd name="T46" fmla="*/ 10 w 206"/>
                <a:gd name="T47" fmla="*/ 10 h 38"/>
                <a:gd name="T48" fmla="*/ 10 w 206"/>
                <a:gd name="T49" fmla="*/ 10 h 38"/>
                <a:gd name="T50" fmla="*/ 4 w 206"/>
                <a:gd name="T51" fmla="*/ 14 h 38"/>
                <a:gd name="T52" fmla="*/ 0 w 206"/>
                <a:gd name="T53" fmla="*/ 18 h 38"/>
                <a:gd name="T54" fmla="*/ 0 w 206"/>
                <a:gd name="T55" fmla="*/ 22 h 38"/>
                <a:gd name="T56" fmla="*/ 0 w 206"/>
                <a:gd name="T57" fmla="*/ 22 h 38"/>
                <a:gd name="T58" fmla="*/ 2 w 206"/>
                <a:gd name="T59" fmla="*/ 26 h 38"/>
                <a:gd name="T60" fmla="*/ 6 w 206"/>
                <a:gd name="T61" fmla="*/ 28 h 38"/>
                <a:gd name="T62" fmla="*/ 10 w 206"/>
                <a:gd name="T63" fmla="*/ 26 h 38"/>
                <a:gd name="T64" fmla="*/ 10 w 206"/>
                <a:gd name="T65" fmla="*/ 26 h 38"/>
                <a:gd name="T66" fmla="*/ 20 w 206"/>
                <a:gd name="T67" fmla="*/ 22 h 38"/>
                <a:gd name="T68" fmla="*/ 30 w 206"/>
                <a:gd name="T69" fmla="*/ 18 h 38"/>
                <a:gd name="T70" fmla="*/ 42 w 206"/>
                <a:gd name="T71" fmla="*/ 16 h 38"/>
                <a:gd name="T72" fmla="*/ 54 w 206"/>
                <a:gd name="T73" fmla="*/ 14 h 38"/>
                <a:gd name="T74" fmla="*/ 54 w 206"/>
                <a:gd name="T75" fmla="*/ 14 h 38"/>
                <a:gd name="T76" fmla="*/ 66 w 206"/>
                <a:gd name="T77" fmla="*/ 16 h 38"/>
                <a:gd name="T78" fmla="*/ 78 w 206"/>
                <a:gd name="T79" fmla="*/ 18 h 38"/>
                <a:gd name="T80" fmla="*/ 100 w 206"/>
                <a:gd name="T81" fmla="*/ 26 h 38"/>
                <a:gd name="T82" fmla="*/ 100 w 206"/>
                <a:gd name="T83" fmla="*/ 26 h 38"/>
                <a:gd name="T84" fmla="*/ 110 w 206"/>
                <a:gd name="T85" fmla="*/ 30 h 38"/>
                <a:gd name="T86" fmla="*/ 122 w 206"/>
                <a:gd name="T87" fmla="*/ 34 h 38"/>
                <a:gd name="T88" fmla="*/ 134 w 206"/>
                <a:gd name="T89" fmla="*/ 36 h 38"/>
                <a:gd name="T90" fmla="*/ 146 w 206"/>
                <a:gd name="T91" fmla="*/ 38 h 38"/>
                <a:gd name="T92" fmla="*/ 146 w 206"/>
                <a:gd name="T93" fmla="*/ 38 h 38"/>
                <a:gd name="T94" fmla="*/ 158 w 206"/>
                <a:gd name="T95" fmla="*/ 36 h 38"/>
                <a:gd name="T96" fmla="*/ 170 w 206"/>
                <a:gd name="T97" fmla="*/ 34 h 38"/>
                <a:gd name="T98" fmla="*/ 182 w 206"/>
                <a:gd name="T99" fmla="*/ 30 h 38"/>
                <a:gd name="T100" fmla="*/ 190 w 206"/>
                <a:gd name="T101" fmla="*/ 26 h 38"/>
                <a:gd name="T102" fmla="*/ 190 w 206"/>
                <a:gd name="T103" fmla="*/ 26 h 38"/>
                <a:gd name="T104" fmla="*/ 200 w 206"/>
                <a:gd name="T105" fmla="*/ 22 h 38"/>
                <a:gd name="T106" fmla="*/ 200 w 206"/>
                <a:gd name="T107" fmla="*/ 22 h 38"/>
                <a:gd name="T108" fmla="*/ 200 w 206"/>
                <a:gd name="T109" fmla="*/ 22 h 38"/>
                <a:gd name="T110" fmla="*/ 200 w 206"/>
                <a:gd name="T111" fmla="*/ 22 h 38"/>
                <a:gd name="T112" fmla="*/ 206 w 206"/>
                <a:gd name="T113" fmla="*/ 20 h 38"/>
                <a:gd name="T114" fmla="*/ 206 w 206"/>
                <a:gd name="T115" fmla="*/ 6 h 38"/>
                <a:gd name="T116" fmla="*/ 206 w 206"/>
                <a:gd name="T117" fmla="*/ 6 h 38"/>
                <a:gd name="T118" fmla="*/ 200 w 206"/>
                <a:gd name="T119" fmla="*/ 6 h 38"/>
                <a:gd name="T120" fmla="*/ 200 w 206"/>
                <a:gd name="T121" fmla="*/ 6 h 38"/>
                <a:gd name="T122" fmla="*/ 200 w 206"/>
                <a:gd name="T123" fmla="*/ 8 h 38"/>
                <a:gd name="T124" fmla="*/ 200 w 206"/>
                <a:gd name="T12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38">
                  <a:moveTo>
                    <a:pt x="200" y="8"/>
                  </a:moveTo>
                  <a:lnTo>
                    <a:pt x="200" y="8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0" y="12"/>
                  </a:lnTo>
                  <a:lnTo>
                    <a:pt x="190" y="12"/>
                  </a:lnTo>
                  <a:lnTo>
                    <a:pt x="182" y="16"/>
                  </a:lnTo>
                  <a:lnTo>
                    <a:pt x="170" y="18"/>
                  </a:lnTo>
                  <a:lnTo>
                    <a:pt x="158" y="22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34" y="22"/>
                  </a:lnTo>
                  <a:lnTo>
                    <a:pt x="122" y="18"/>
                  </a:lnTo>
                  <a:lnTo>
                    <a:pt x="100" y="12"/>
                  </a:lnTo>
                  <a:lnTo>
                    <a:pt x="100" y="12"/>
                  </a:lnTo>
                  <a:lnTo>
                    <a:pt x="78" y="4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0" y="4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2"/>
                  </a:lnTo>
                  <a:lnTo>
                    <a:pt x="30" y="18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6" y="16"/>
                  </a:lnTo>
                  <a:lnTo>
                    <a:pt x="78" y="1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10" y="30"/>
                  </a:lnTo>
                  <a:lnTo>
                    <a:pt x="122" y="34"/>
                  </a:lnTo>
                  <a:lnTo>
                    <a:pt x="134" y="36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58" y="36"/>
                  </a:lnTo>
                  <a:lnTo>
                    <a:pt x="170" y="34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0" y="26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6" y="20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0" y="6"/>
                  </a:lnTo>
                  <a:lnTo>
                    <a:pt x="200" y="6"/>
                  </a:lnTo>
                  <a:lnTo>
                    <a:pt x="200" y="8"/>
                  </a:lnTo>
                  <a:lnTo>
                    <a:pt x="20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33"/>
          <p:cNvGrpSpPr>
            <a:grpSpLocks noChangeAspect="1"/>
          </p:cNvGrpSpPr>
          <p:nvPr/>
        </p:nvGrpSpPr>
        <p:grpSpPr bwMode="auto">
          <a:xfrm>
            <a:off x="611977" y="4846727"/>
            <a:ext cx="592065" cy="459908"/>
            <a:chOff x="388" y="2016"/>
            <a:chExt cx="448" cy="348"/>
          </a:xfrm>
        </p:grpSpPr>
        <p:sp>
          <p:nvSpPr>
            <p:cNvPr id="42" name="AutoShape 32"/>
            <p:cNvSpPr>
              <a:spLocks noChangeAspect="1" noChangeArrowheads="1" noTextEdit="1"/>
            </p:cNvSpPr>
            <p:nvPr/>
          </p:nvSpPr>
          <p:spPr bwMode="auto">
            <a:xfrm>
              <a:off x="388" y="2016"/>
              <a:ext cx="448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388" y="2202"/>
              <a:ext cx="448" cy="162"/>
            </a:xfrm>
            <a:custGeom>
              <a:avLst/>
              <a:gdLst>
                <a:gd name="T0" fmla="*/ 438 w 448"/>
                <a:gd name="T1" fmla="*/ 70 h 162"/>
                <a:gd name="T2" fmla="*/ 446 w 448"/>
                <a:gd name="T3" fmla="*/ 64 h 162"/>
                <a:gd name="T4" fmla="*/ 446 w 448"/>
                <a:gd name="T5" fmla="*/ 54 h 162"/>
                <a:gd name="T6" fmla="*/ 434 w 448"/>
                <a:gd name="T7" fmla="*/ 42 h 162"/>
                <a:gd name="T8" fmla="*/ 442 w 448"/>
                <a:gd name="T9" fmla="*/ 30 h 162"/>
                <a:gd name="T10" fmla="*/ 416 w 448"/>
                <a:gd name="T11" fmla="*/ 26 h 162"/>
                <a:gd name="T12" fmla="*/ 406 w 448"/>
                <a:gd name="T13" fmla="*/ 20 h 162"/>
                <a:gd name="T14" fmla="*/ 388 w 448"/>
                <a:gd name="T15" fmla="*/ 20 h 162"/>
                <a:gd name="T16" fmla="*/ 378 w 448"/>
                <a:gd name="T17" fmla="*/ 14 h 162"/>
                <a:gd name="T18" fmla="*/ 358 w 448"/>
                <a:gd name="T19" fmla="*/ 12 h 162"/>
                <a:gd name="T20" fmla="*/ 348 w 448"/>
                <a:gd name="T21" fmla="*/ 6 h 162"/>
                <a:gd name="T22" fmla="*/ 326 w 448"/>
                <a:gd name="T23" fmla="*/ 20 h 162"/>
                <a:gd name="T24" fmla="*/ 262 w 448"/>
                <a:gd name="T25" fmla="*/ 30 h 162"/>
                <a:gd name="T26" fmla="*/ 256 w 448"/>
                <a:gd name="T27" fmla="*/ 20 h 162"/>
                <a:gd name="T28" fmla="*/ 242 w 448"/>
                <a:gd name="T29" fmla="*/ 26 h 162"/>
                <a:gd name="T30" fmla="*/ 232 w 448"/>
                <a:gd name="T31" fmla="*/ 24 h 162"/>
                <a:gd name="T32" fmla="*/ 192 w 448"/>
                <a:gd name="T33" fmla="*/ 14 h 162"/>
                <a:gd name="T34" fmla="*/ 184 w 448"/>
                <a:gd name="T35" fmla="*/ 22 h 162"/>
                <a:gd name="T36" fmla="*/ 166 w 448"/>
                <a:gd name="T37" fmla="*/ 28 h 162"/>
                <a:gd name="T38" fmla="*/ 132 w 448"/>
                <a:gd name="T39" fmla="*/ 2 h 162"/>
                <a:gd name="T40" fmla="*/ 124 w 448"/>
                <a:gd name="T41" fmla="*/ 16 h 162"/>
                <a:gd name="T42" fmla="*/ 112 w 448"/>
                <a:gd name="T43" fmla="*/ 16 h 162"/>
                <a:gd name="T44" fmla="*/ 82 w 448"/>
                <a:gd name="T45" fmla="*/ 10 h 162"/>
                <a:gd name="T46" fmla="*/ 70 w 448"/>
                <a:gd name="T47" fmla="*/ 16 h 162"/>
                <a:gd name="T48" fmla="*/ 62 w 448"/>
                <a:gd name="T49" fmla="*/ 8 h 162"/>
                <a:gd name="T50" fmla="*/ 50 w 448"/>
                <a:gd name="T51" fmla="*/ 4 h 162"/>
                <a:gd name="T52" fmla="*/ 40 w 448"/>
                <a:gd name="T53" fmla="*/ 16 h 162"/>
                <a:gd name="T54" fmla="*/ 38 w 448"/>
                <a:gd name="T55" fmla="*/ 30 h 162"/>
                <a:gd name="T56" fmla="*/ 26 w 448"/>
                <a:gd name="T57" fmla="*/ 36 h 162"/>
                <a:gd name="T58" fmla="*/ 14 w 448"/>
                <a:gd name="T59" fmla="*/ 40 h 162"/>
                <a:gd name="T60" fmla="*/ 0 w 448"/>
                <a:gd name="T61" fmla="*/ 52 h 162"/>
                <a:gd name="T62" fmla="*/ 20 w 448"/>
                <a:gd name="T63" fmla="*/ 56 h 162"/>
                <a:gd name="T64" fmla="*/ 6 w 448"/>
                <a:gd name="T65" fmla="*/ 70 h 162"/>
                <a:gd name="T66" fmla="*/ 20 w 448"/>
                <a:gd name="T67" fmla="*/ 86 h 162"/>
                <a:gd name="T68" fmla="*/ 8 w 448"/>
                <a:gd name="T69" fmla="*/ 100 h 162"/>
                <a:gd name="T70" fmla="*/ 28 w 448"/>
                <a:gd name="T71" fmla="*/ 102 h 162"/>
                <a:gd name="T72" fmla="*/ 34 w 448"/>
                <a:gd name="T73" fmla="*/ 122 h 162"/>
                <a:gd name="T74" fmla="*/ 60 w 448"/>
                <a:gd name="T75" fmla="*/ 130 h 162"/>
                <a:gd name="T76" fmla="*/ 52 w 448"/>
                <a:gd name="T77" fmla="*/ 136 h 162"/>
                <a:gd name="T78" fmla="*/ 78 w 448"/>
                <a:gd name="T79" fmla="*/ 150 h 162"/>
                <a:gd name="T80" fmla="*/ 116 w 448"/>
                <a:gd name="T81" fmla="*/ 152 h 162"/>
                <a:gd name="T82" fmla="*/ 228 w 448"/>
                <a:gd name="T83" fmla="*/ 162 h 162"/>
                <a:gd name="T84" fmla="*/ 356 w 448"/>
                <a:gd name="T85" fmla="*/ 148 h 162"/>
                <a:gd name="T86" fmla="*/ 378 w 448"/>
                <a:gd name="T87" fmla="*/ 150 h 162"/>
                <a:gd name="T88" fmla="*/ 396 w 448"/>
                <a:gd name="T89" fmla="*/ 144 h 162"/>
                <a:gd name="T90" fmla="*/ 392 w 448"/>
                <a:gd name="T91" fmla="*/ 132 h 162"/>
                <a:gd name="T92" fmla="*/ 418 w 448"/>
                <a:gd name="T93" fmla="*/ 130 h 162"/>
                <a:gd name="T94" fmla="*/ 420 w 448"/>
                <a:gd name="T95" fmla="*/ 114 h 162"/>
                <a:gd name="T96" fmla="*/ 436 w 448"/>
                <a:gd name="T97" fmla="*/ 108 h 162"/>
                <a:gd name="T98" fmla="*/ 444 w 448"/>
                <a:gd name="T99" fmla="*/ 94 h 162"/>
                <a:gd name="T100" fmla="*/ 438 w 448"/>
                <a:gd name="T101" fmla="*/ 8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162">
                  <a:moveTo>
                    <a:pt x="438" y="82"/>
                  </a:moveTo>
                  <a:lnTo>
                    <a:pt x="436" y="82"/>
                  </a:lnTo>
                  <a:lnTo>
                    <a:pt x="436" y="82"/>
                  </a:lnTo>
                  <a:lnTo>
                    <a:pt x="438" y="70"/>
                  </a:lnTo>
                  <a:lnTo>
                    <a:pt x="438" y="70"/>
                  </a:lnTo>
                  <a:lnTo>
                    <a:pt x="438" y="70"/>
                  </a:lnTo>
                  <a:lnTo>
                    <a:pt x="438" y="68"/>
                  </a:lnTo>
                  <a:lnTo>
                    <a:pt x="438" y="68"/>
                  </a:lnTo>
                  <a:lnTo>
                    <a:pt x="442" y="68"/>
                  </a:lnTo>
                  <a:lnTo>
                    <a:pt x="446" y="64"/>
                  </a:lnTo>
                  <a:lnTo>
                    <a:pt x="446" y="64"/>
                  </a:lnTo>
                  <a:lnTo>
                    <a:pt x="444" y="60"/>
                  </a:lnTo>
                  <a:lnTo>
                    <a:pt x="442" y="56"/>
                  </a:lnTo>
                  <a:lnTo>
                    <a:pt x="442" y="56"/>
                  </a:lnTo>
                  <a:lnTo>
                    <a:pt x="446" y="54"/>
                  </a:lnTo>
                  <a:lnTo>
                    <a:pt x="448" y="50"/>
                  </a:lnTo>
                  <a:lnTo>
                    <a:pt x="448" y="50"/>
                  </a:lnTo>
                  <a:lnTo>
                    <a:pt x="448" y="46"/>
                  </a:lnTo>
                  <a:lnTo>
                    <a:pt x="444" y="44"/>
                  </a:lnTo>
                  <a:lnTo>
                    <a:pt x="434" y="42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4" y="34"/>
                  </a:lnTo>
                  <a:lnTo>
                    <a:pt x="442" y="30"/>
                  </a:lnTo>
                  <a:lnTo>
                    <a:pt x="442" y="30"/>
                  </a:lnTo>
                  <a:lnTo>
                    <a:pt x="440" y="26"/>
                  </a:lnTo>
                  <a:lnTo>
                    <a:pt x="434" y="26"/>
                  </a:lnTo>
                  <a:lnTo>
                    <a:pt x="424" y="32"/>
                  </a:lnTo>
                  <a:lnTo>
                    <a:pt x="424" y="32"/>
                  </a:lnTo>
                  <a:lnTo>
                    <a:pt x="416" y="26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0"/>
                  </a:lnTo>
                  <a:lnTo>
                    <a:pt x="406" y="16"/>
                  </a:lnTo>
                  <a:lnTo>
                    <a:pt x="406" y="16"/>
                  </a:lnTo>
                  <a:lnTo>
                    <a:pt x="402" y="12"/>
                  </a:lnTo>
                  <a:lnTo>
                    <a:pt x="398" y="14"/>
                  </a:lnTo>
                  <a:lnTo>
                    <a:pt x="388" y="20"/>
                  </a:lnTo>
                  <a:lnTo>
                    <a:pt x="388" y="20"/>
                  </a:lnTo>
                  <a:lnTo>
                    <a:pt x="386" y="18"/>
                  </a:lnTo>
                  <a:lnTo>
                    <a:pt x="386" y="18"/>
                  </a:lnTo>
                  <a:lnTo>
                    <a:pt x="382" y="14"/>
                  </a:lnTo>
                  <a:lnTo>
                    <a:pt x="378" y="14"/>
                  </a:lnTo>
                  <a:lnTo>
                    <a:pt x="366" y="22"/>
                  </a:lnTo>
                  <a:lnTo>
                    <a:pt x="366" y="22"/>
                  </a:lnTo>
                  <a:lnTo>
                    <a:pt x="352" y="22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60" y="8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52" y="2"/>
                  </a:lnTo>
                  <a:lnTo>
                    <a:pt x="348" y="6"/>
                  </a:lnTo>
                  <a:lnTo>
                    <a:pt x="338" y="18"/>
                  </a:lnTo>
                  <a:lnTo>
                    <a:pt x="334" y="16"/>
                  </a:lnTo>
                  <a:lnTo>
                    <a:pt x="334" y="16"/>
                  </a:lnTo>
                  <a:lnTo>
                    <a:pt x="328" y="16"/>
                  </a:lnTo>
                  <a:lnTo>
                    <a:pt x="326" y="20"/>
                  </a:lnTo>
                  <a:lnTo>
                    <a:pt x="326" y="20"/>
                  </a:lnTo>
                  <a:lnTo>
                    <a:pt x="326" y="26"/>
                  </a:lnTo>
                  <a:lnTo>
                    <a:pt x="326" y="26"/>
                  </a:lnTo>
                  <a:lnTo>
                    <a:pt x="296" y="28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258" y="22"/>
                  </a:lnTo>
                  <a:lnTo>
                    <a:pt x="256" y="20"/>
                  </a:lnTo>
                  <a:lnTo>
                    <a:pt x="256" y="20"/>
                  </a:lnTo>
                  <a:lnTo>
                    <a:pt x="252" y="22"/>
                  </a:lnTo>
                  <a:lnTo>
                    <a:pt x="242" y="28"/>
                  </a:lnTo>
                  <a:lnTo>
                    <a:pt x="242" y="28"/>
                  </a:lnTo>
                  <a:lnTo>
                    <a:pt x="242" y="26"/>
                  </a:lnTo>
                  <a:lnTo>
                    <a:pt x="242" y="26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32" y="24"/>
                  </a:lnTo>
                  <a:lnTo>
                    <a:pt x="224" y="30"/>
                  </a:lnTo>
                  <a:lnTo>
                    <a:pt x="218" y="30"/>
                  </a:lnTo>
                  <a:lnTo>
                    <a:pt x="194" y="16"/>
                  </a:lnTo>
                  <a:lnTo>
                    <a:pt x="194" y="16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188" y="16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4" y="22"/>
                  </a:lnTo>
                  <a:lnTo>
                    <a:pt x="188" y="26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66" y="28"/>
                  </a:lnTo>
                  <a:lnTo>
                    <a:pt x="144" y="26"/>
                  </a:lnTo>
                  <a:lnTo>
                    <a:pt x="142" y="26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2" y="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4" y="4"/>
                  </a:lnTo>
                  <a:lnTo>
                    <a:pt x="122" y="8"/>
                  </a:lnTo>
                  <a:lnTo>
                    <a:pt x="124" y="16"/>
                  </a:lnTo>
                  <a:lnTo>
                    <a:pt x="120" y="12"/>
                  </a:lnTo>
                  <a:lnTo>
                    <a:pt x="120" y="12"/>
                  </a:lnTo>
                  <a:lnTo>
                    <a:pt x="116" y="12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0" y="20"/>
                  </a:lnTo>
                  <a:lnTo>
                    <a:pt x="114" y="24"/>
                  </a:lnTo>
                  <a:lnTo>
                    <a:pt x="114" y="24"/>
                  </a:lnTo>
                  <a:lnTo>
                    <a:pt x="94" y="22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76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0" y="16"/>
                  </a:lnTo>
                  <a:lnTo>
                    <a:pt x="72" y="20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62" y="22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0" y="4"/>
                  </a:lnTo>
                  <a:lnTo>
                    <a:pt x="48" y="8"/>
                  </a:lnTo>
                  <a:lnTo>
                    <a:pt x="48" y="22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0" y="16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2" y="34"/>
                  </a:lnTo>
                  <a:lnTo>
                    <a:pt x="28" y="40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6" y="66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6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6" y="102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30" y="120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8" y="120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50" y="124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4" y="132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4" y="140"/>
                  </a:lnTo>
                  <a:lnTo>
                    <a:pt x="58" y="144"/>
                  </a:lnTo>
                  <a:lnTo>
                    <a:pt x="78" y="146"/>
                  </a:lnTo>
                  <a:lnTo>
                    <a:pt x="78" y="14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80" y="154"/>
                  </a:lnTo>
                  <a:lnTo>
                    <a:pt x="84" y="156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40" y="156"/>
                  </a:lnTo>
                  <a:lnTo>
                    <a:pt x="166" y="160"/>
                  </a:lnTo>
                  <a:lnTo>
                    <a:pt x="196" y="162"/>
                  </a:lnTo>
                  <a:lnTo>
                    <a:pt x="228" y="162"/>
                  </a:lnTo>
                  <a:lnTo>
                    <a:pt x="228" y="162"/>
                  </a:lnTo>
                  <a:lnTo>
                    <a:pt x="266" y="162"/>
                  </a:lnTo>
                  <a:lnTo>
                    <a:pt x="300" y="158"/>
                  </a:lnTo>
                  <a:lnTo>
                    <a:pt x="330" y="154"/>
                  </a:lnTo>
                  <a:lnTo>
                    <a:pt x="356" y="148"/>
                  </a:lnTo>
                  <a:lnTo>
                    <a:pt x="368" y="154"/>
                  </a:lnTo>
                  <a:lnTo>
                    <a:pt x="368" y="154"/>
                  </a:lnTo>
                  <a:lnTo>
                    <a:pt x="374" y="154"/>
                  </a:lnTo>
                  <a:lnTo>
                    <a:pt x="378" y="150"/>
                  </a:lnTo>
                  <a:lnTo>
                    <a:pt x="378" y="150"/>
                  </a:lnTo>
                  <a:lnTo>
                    <a:pt x="378" y="146"/>
                  </a:lnTo>
                  <a:lnTo>
                    <a:pt x="376" y="142"/>
                  </a:lnTo>
                  <a:lnTo>
                    <a:pt x="390" y="146"/>
                  </a:lnTo>
                  <a:lnTo>
                    <a:pt x="390" y="146"/>
                  </a:lnTo>
                  <a:lnTo>
                    <a:pt x="396" y="144"/>
                  </a:lnTo>
                  <a:lnTo>
                    <a:pt x="398" y="140"/>
                  </a:lnTo>
                  <a:lnTo>
                    <a:pt x="398" y="140"/>
                  </a:lnTo>
                  <a:lnTo>
                    <a:pt x="396" y="136"/>
                  </a:lnTo>
                  <a:lnTo>
                    <a:pt x="392" y="132"/>
                  </a:lnTo>
                  <a:lnTo>
                    <a:pt x="392" y="132"/>
                  </a:lnTo>
                  <a:lnTo>
                    <a:pt x="408" y="122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4" y="130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22" y="128"/>
                  </a:lnTo>
                  <a:lnTo>
                    <a:pt x="422" y="122"/>
                  </a:lnTo>
                  <a:lnTo>
                    <a:pt x="420" y="114"/>
                  </a:lnTo>
                  <a:lnTo>
                    <a:pt x="420" y="114"/>
                  </a:lnTo>
                  <a:lnTo>
                    <a:pt x="422" y="110"/>
                  </a:lnTo>
                  <a:lnTo>
                    <a:pt x="428" y="112"/>
                  </a:lnTo>
                  <a:lnTo>
                    <a:pt x="428" y="112"/>
                  </a:lnTo>
                  <a:lnTo>
                    <a:pt x="432" y="112"/>
                  </a:lnTo>
                  <a:lnTo>
                    <a:pt x="436" y="108"/>
                  </a:lnTo>
                  <a:lnTo>
                    <a:pt x="436" y="108"/>
                  </a:lnTo>
                  <a:lnTo>
                    <a:pt x="436" y="104"/>
                  </a:lnTo>
                  <a:lnTo>
                    <a:pt x="432" y="100"/>
                  </a:lnTo>
                  <a:lnTo>
                    <a:pt x="444" y="94"/>
                  </a:lnTo>
                  <a:lnTo>
                    <a:pt x="444" y="94"/>
                  </a:lnTo>
                  <a:lnTo>
                    <a:pt x="448" y="90"/>
                  </a:lnTo>
                  <a:lnTo>
                    <a:pt x="446" y="84"/>
                  </a:lnTo>
                  <a:lnTo>
                    <a:pt x="446" y="84"/>
                  </a:lnTo>
                  <a:lnTo>
                    <a:pt x="442" y="82"/>
                  </a:lnTo>
                  <a:lnTo>
                    <a:pt x="438" y="82"/>
                  </a:lnTo>
                  <a:lnTo>
                    <a:pt x="43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530" y="2016"/>
              <a:ext cx="178" cy="202"/>
            </a:xfrm>
            <a:custGeom>
              <a:avLst/>
              <a:gdLst>
                <a:gd name="T0" fmla="*/ 32 w 178"/>
                <a:gd name="T1" fmla="*/ 202 h 202"/>
                <a:gd name="T2" fmla="*/ 32 w 178"/>
                <a:gd name="T3" fmla="*/ 202 h 202"/>
                <a:gd name="T4" fmla="*/ 34 w 178"/>
                <a:gd name="T5" fmla="*/ 198 h 202"/>
                <a:gd name="T6" fmla="*/ 34 w 178"/>
                <a:gd name="T7" fmla="*/ 198 h 202"/>
                <a:gd name="T8" fmla="*/ 36 w 178"/>
                <a:gd name="T9" fmla="*/ 194 h 202"/>
                <a:gd name="T10" fmla="*/ 40 w 178"/>
                <a:gd name="T11" fmla="*/ 190 h 202"/>
                <a:gd name="T12" fmla="*/ 44 w 178"/>
                <a:gd name="T13" fmla="*/ 190 h 202"/>
                <a:gd name="T14" fmla="*/ 50 w 178"/>
                <a:gd name="T15" fmla="*/ 188 h 202"/>
                <a:gd name="T16" fmla="*/ 50 w 178"/>
                <a:gd name="T17" fmla="*/ 188 h 202"/>
                <a:gd name="T18" fmla="*/ 54 w 178"/>
                <a:gd name="T19" fmla="*/ 190 h 202"/>
                <a:gd name="T20" fmla="*/ 58 w 178"/>
                <a:gd name="T21" fmla="*/ 190 h 202"/>
                <a:gd name="T22" fmla="*/ 78 w 178"/>
                <a:gd name="T23" fmla="*/ 202 h 202"/>
                <a:gd name="T24" fmla="*/ 84 w 178"/>
                <a:gd name="T25" fmla="*/ 198 h 202"/>
                <a:gd name="T26" fmla="*/ 84 w 178"/>
                <a:gd name="T27" fmla="*/ 198 h 202"/>
                <a:gd name="T28" fmla="*/ 90 w 178"/>
                <a:gd name="T29" fmla="*/ 196 h 202"/>
                <a:gd name="T30" fmla="*/ 94 w 178"/>
                <a:gd name="T31" fmla="*/ 196 h 202"/>
                <a:gd name="T32" fmla="*/ 94 w 178"/>
                <a:gd name="T33" fmla="*/ 196 h 202"/>
                <a:gd name="T34" fmla="*/ 102 w 178"/>
                <a:gd name="T35" fmla="*/ 198 h 202"/>
                <a:gd name="T36" fmla="*/ 104 w 178"/>
                <a:gd name="T37" fmla="*/ 198 h 202"/>
                <a:gd name="T38" fmla="*/ 104 w 178"/>
                <a:gd name="T39" fmla="*/ 198 h 202"/>
                <a:gd name="T40" fmla="*/ 108 w 178"/>
                <a:gd name="T41" fmla="*/ 196 h 202"/>
                <a:gd name="T42" fmla="*/ 114 w 178"/>
                <a:gd name="T43" fmla="*/ 194 h 202"/>
                <a:gd name="T44" fmla="*/ 114 w 178"/>
                <a:gd name="T45" fmla="*/ 194 h 202"/>
                <a:gd name="T46" fmla="*/ 122 w 178"/>
                <a:gd name="T47" fmla="*/ 196 h 202"/>
                <a:gd name="T48" fmla="*/ 128 w 178"/>
                <a:gd name="T49" fmla="*/ 202 h 202"/>
                <a:gd name="T50" fmla="*/ 128 w 178"/>
                <a:gd name="T51" fmla="*/ 202 h 202"/>
                <a:gd name="T52" fmla="*/ 164 w 178"/>
                <a:gd name="T53" fmla="*/ 200 h 202"/>
                <a:gd name="T54" fmla="*/ 164 w 178"/>
                <a:gd name="T55" fmla="*/ 200 h 202"/>
                <a:gd name="T56" fmla="*/ 170 w 178"/>
                <a:gd name="T57" fmla="*/ 190 h 202"/>
                <a:gd name="T58" fmla="*/ 174 w 178"/>
                <a:gd name="T59" fmla="*/ 176 h 202"/>
                <a:gd name="T60" fmla="*/ 178 w 178"/>
                <a:gd name="T61" fmla="*/ 162 h 202"/>
                <a:gd name="T62" fmla="*/ 178 w 178"/>
                <a:gd name="T63" fmla="*/ 146 h 202"/>
                <a:gd name="T64" fmla="*/ 178 w 178"/>
                <a:gd name="T65" fmla="*/ 146 h 202"/>
                <a:gd name="T66" fmla="*/ 176 w 178"/>
                <a:gd name="T67" fmla="*/ 124 h 202"/>
                <a:gd name="T68" fmla="*/ 170 w 178"/>
                <a:gd name="T69" fmla="*/ 98 h 202"/>
                <a:gd name="T70" fmla="*/ 162 w 178"/>
                <a:gd name="T71" fmla="*/ 74 h 202"/>
                <a:gd name="T72" fmla="*/ 150 w 178"/>
                <a:gd name="T73" fmla="*/ 52 h 202"/>
                <a:gd name="T74" fmla="*/ 138 w 178"/>
                <a:gd name="T75" fmla="*/ 32 h 202"/>
                <a:gd name="T76" fmla="*/ 122 w 178"/>
                <a:gd name="T77" fmla="*/ 16 h 202"/>
                <a:gd name="T78" fmla="*/ 114 w 178"/>
                <a:gd name="T79" fmla="*/ 8 h 202"/>
                <a:gd name="T80" fmla="*/ 106 w 178"/>
                <a:gd name="T81" fmla="*/ 4 h 202"/>
                <a:gd name="T82" fmla="*/ 98 w 178"/>
                <a:gd name="T83" fmla="*/ 2 h 202"/>
                <a:gd name="T84" fmla="*/ 90 w 178"/>
                <a:gd name="T85" fmla="*/ 0 h 202"/>
                <a:gd name="T86" fmla="*/ 90 w 178"/>
                <a:gd name="T87" fmla="*/ 0 h 202"/>
                <a:gd name="T88" fmla="*/ 82 w 178"/>
                <a:gd name="T89" fmla="*/ 2 h 202"/>
                <a:gd name="T90" fmla="*/ 76 w 178"/>
                <a:gd name="T91" fmla="*/ 4 h 202"/>
                <a:gd name="T92" fmla="*/ 62 w 178"/>
                <a:gd name="T93" fmla="*/ 10 h 202"/>
                <a:gd name="T94" fmla="*/ 48 w 178"/>
                <a:gd name="T95" fmla="*/ 22 h 202"/>
                <a:gd name="T96" fmla="*/ 36 w 178"/>
                <a:gd name="T97" fmla="*/ 38 h 202"/>
                <a:gd name="T98" fmla="*/ 30 w 178"/>
                <a:gd name="T99" fmla="*/ 50 h 202"/>
                <a:gd name="T100" fmla="*/ 30 w 178"/>
                <a:gd name="T101" fmla="*/ 50 h 202"/>
                <a:gd name="T102" fmla="*/ 18 w 178"/>
                <a:gd name="T103" fmla="*/ 72 h 202"/>
                <a:gd name="T104" fmla="*/ 8 w 178"/>
                <a:gd name="T105" fmla="*/ 98 h 202"/>
                <a:gd name="T106" fmla="*/ 2 w 178"/>
                <a:gd name="T107" fmla="*/ 122 h 202"/>
                <a:gd name="T108" fmla="*/ 0 w 178"/>
                <a:gd name="T109" fmla="*/ 146 h 202"/>
                <a:gd name="T110" fmla="*/ 0 w 178"/>
                <a:gd name="T111" fmla="*/ 146 h 202"/>
                <a:gd name="T112" fmla="*/ 0 w 178"/>
                <a:gd name="T113" fmla="*/ 162 h 202"/>
                <a:gd name="T114" fmla="*/ 4 w 178"/>
                <a:gd name="T115" fmla="*/ 176 h 202"/>
                <a:gd name="T116" fmla="*/ 8 w 178"/>
                <a:gd name="T117" fmla="*/ 190 h 202"/>
                <a:gd name="T118" fmla="*/ 16 w 178"/>
                <a:gd name="T119" fmla="*/ 202 h 202"/>
                <a:gd name="T120" fmla="*/ 16 w 178"/>
                <a:gd name="T121" fmla="*/ 202 h 202"/>
                <a:gd name="T122" fmla="*/ 32 w 178"/>
                <a:gd name="T123" fmla="*/ 202 h 202"/>
                <a:gd name="T124" fmla="*/ 32 w 178"/>
                <a:gd name="T1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8" h="202">
                  <a:moveTo>
                    <a:pt x="32" y="202"/>
                  </a:moveTo>
                  <a:lnTo>
                    <a:pt x="32" y="202"/>
                  </a:lnTo>
                  <a:lnTo>
                    <a:pt x="34" y="198"/>
                  </a:lnTo>
                  <a:lnTo>
                    <a:pt x="34" y="198"/>
                  </a:lnTo>
                  <a:lnTo>
                    <a:pt x="36" y="194"/>
                  </a:lnTo>
                  <a:lnTo>
                    <a:pt x="40" y="190"/>
                  </a:lnTo>
                  <a:lnTo>
                    <a:pt x="44" y="190"/>
                  </a:lnTo>
                  <a:lnTo>
                    <a:pt x="50" y="188"/>
                  </a:lnTo>
                  <a:lnTo>
                    <a:pt x="50" y="188"/>
                  </a:lnTo>
                  <a:lnTo>
                    <a:pt x="54" y="190"/>
                  </a:lnTo>
                  <a:lnTo>
                    <a:pt x="58" y="190"/>
                  </a:lnTo>
                  <a:lnTo>
                    <a:pt x="78" y="202"/>
                  </a:lnTo>
                  <a:lnTo>
                    <a:pt x="84" y="198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4" y="196"/>
                  </a:lnTo>
                  <a:lnTo>
                    <a:pt x="94" y="196"/>
                  </a:lnTo>
                  <a:lnTo>
                    <a:pt x="102" y="198"/>
                  </a:lnTo>
                  <a:lnTo>
                    <a:pt x="104" y="198"/>
                  </a:lnTo>
                  <a:lnTo>
                    <a:pt x="104" y="198"/>
                  </a:lnTo>
                  <a:lnTo>
                    <a:pt x="108" y="196"/>
                  </a:lnTo>
                  <a:lnTo>
                    <a:pt x="114" y="194"/>
                  </a:lnTo>
                  <a:lnTo>
                    <a:pt x="114" y="194"/>
                  </a:lnTo>
                  <a:lnTo>
                    <a:pt x="122" y="196"/>
                  </a:lnTo>
                  <a:lnTo>
                    <a:pt x="128" y="202"/>
                  </a:lnTo>
                  <a:lnTo>
                    <a:pt x="128" y="202"/>
                  </a:lnTo>
                  <a:lnTo>
                    <a:pt x="164" y="200"/>
                  </a:lnTo>
                  <a:lnTo>
                    <a:pt x="164" y="200"/>
                  </a:lnTo>
                  <a:lnTo>
                    <a:pt x="170" y="190"/>
                  </a:lnTo>
                  <a:lnTo>
                    <a:pt x="174" y="176"/>
                  </a:lnTo>
                  <a:lnTo>
                    <a:pt x="178" y="162"/>
                  </a:lnTo>
                  <a:lnTo>
                    <a:pt x="178" y="146"/>
                  </a:lnTo>
                  <a:lnTo>
                    <a:pt x="178" y="146"/>
                  </a:lnTo>
                  <a:lnTo>
                    <a:pt x="176" y="124"/>
                  </a:lnTo>
                  <a:lnTo>
                    <a:pt x="170" y="98"/>
                  </a:lnTo>
                  <a:lnTo>
                    <a:pt x="162" y="74"/>
                  </a:lnTo>
                  <a:lnTo>
                    <a:pt x="150" y="52"/>
                  </a:lnTo>
                  <a:lnTo>
                    <a:pt x="138" y="32"/>
                  </a:lnTo>
                  <a:lnTo>
                    <a:pt x="122" y="16"/>
                  </a:lnTo>
                  <a:lnTo>
                    <a:pt x="114" y="8"/>
                  </a:lnTo>
                  <a:lnTo>
                    <a:pt x="106" y="4"/>
                  </a:lnTo>
                  <a:lnTo>
                    <a:pt x="98" y="2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82" y="2"/>
                  </a:lnTo>
                  <a:lnTo>
                    <a:pt x="76" y="4"/>
                  </a:lnTo>
                  <a:lnTo>
                    <a:pt x="62" y="10"/>
                  </a:lnTo>
                  <a:lnTo>
                    <a:pt x="48" y="22"/>
                  </a:lnTo>
                  <a:lnTo>
                    <a:pt x="36" y="3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18" y="72"/>
                  </a:lnTo>
                  <a:lnTo>
                    <a:pt x="8" y="98"/>
                  </a:lnTo>
                  <a:lnTo>
                    <a:pt x="2" y="122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62"/>
                  </a:lnTo>
                  <a:lnTo>
                    <a:pt x="4" y="176"/>
                  </a:lnTo>
                  <a:lnTo>
                    <a:pt x="8" y="19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32" y="202"/>
                  </a:lnTo>
                  <a:lnTo>
                    <a:pt x="32" y="2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Acquire and Organize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 rot="16200000">
            <a:off x="2255667" y="3596569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4162730">
            <a:off x="2327593" y="513156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/>
          <p:cNvSpPr/>
          <p:nvPr/>
        </p:nvSpPr>
        <p:spPr>
          <a:xfrm rot="18561393">
            <a:off x="2280857" y="2066962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8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985493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3705646" y="419576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07623" y="5630091"/>
            <a:ext cx="1423851" cy="213712"/>
          </a:xfrm>
          <a:prstGeom prst="rect">
            <a:avLst/>
          </a:prstGeom>
          <a:solidFill>
            <a:srgbClr val="FFFF00"/>
          </a:solidFill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25043" y="5366750"/>
            <a:ext cx="211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Analytical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Foraging radius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Survey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Tracking data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9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94583" y="52483"/>
            <a:ext cx="732697" cy="601742"/>
            <a:chOff x="3594583" y="52483"/>
            <a:chExt cx="732697" cy="601742"/>
          </a:xfrm>
        </p:grpSpPr>
        <p:sp>
          <p:nvSpPr>
            <p:cNvPr id="16" name="Rectangle 15"/>
            <p:cNvSpPr/>
            <p:nvPr/>
          </p:nvSpPr>
          <p:spPr>
            <a:xfrm>
              <a:off x="3594583" y="52483"/>
              <a:ext cx="732697" cy="601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grpSp>
          <p:nvGrpSpPr>
            <p:cNvPr id="10" name="Group 33"/>
            <p:cNvGrpSpPr>
              <a:grpSpLocks noChangeAspect="1"/>
            </p:cNvGrpSpPr>
            <p:nvPr/>
          </p:nvGrpSpPr>
          <p:grpSpPr bwMode="auto">
            <a:xfrm>
              <a:off x="3640445" y="123596"/>
              <a:ext cx="592065" cy="459908"/>
              <a:chOff x="388" y="2016"/>
              <a:chExt cx="448" cy="348"/>
            </a:xfrm>
          </p:grpSpPr>
          <p:sp>
            <p:nvSpPr>
              <p:cNvPr id="11" name="AutoShape 32"/>
              <p:cNvSpPr>
                <a:spLocks noChangeAspect="1" noChangeArrowheads="1" noTextEdit="1"/>
              </p:cNvSpPr>
              <p:nvPr/>
            </p:nvSpPr>
            <p:spPr bwMode="auto">
              <a:xfrm>
                <a:off x="388" y="2016"/>
                <a:ext cx="448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34"/>
              <p:cNvSpPr>
                <a:spLocks/>
              </p:cNvSpPr>
              <p:nvPr/>
            </p:nvSpPr>
            <p:spPr bwMode="auto">
              <a:xfrm>
                <a:off x="388" y="2202"/>
                <a:ext cx="448" cy="162"/>
              </a:xfrm>
              <a:custGeom>
                <a:avLst/>
                <a:gdLst>
                  <a:gd name="T0" fmla="*/ 438 w 448"/>
                  <a:gd name="T1" fmla="*/ 70 h 162"/>
                  <a:gd name="T2" fmla="*/ 446 w 448"/>
                  <a:gd name="T3" fmla="*/ 64 h 162"/>
                  <a:gd name="T4" fmla="*/ 446 w 448"/>
                  <a:gd name="T5" fmla="*/ 54 h 162"/>
                  <a:gd name="T6" fmla="*/ 434 w 448"/>
                  <a:gd name="T7" fmla="*/ 42 h 162"/>
                  <a:gd name="T8" fmla="*/ 442 w 448"/>
                  <a:gd name="T9" fmla="*/ 30 h 162"/>
                  <a:gd name="T10" fmla="*/ 416 w 448"/>
                  <a:gd name="T11" fmla="*/ 26 h 162"/>
                  <a:gd name="T12" fmla="*/ 406 w 448"/>
                  <a:gd name="T13" fmla="*/ 20 h 162"/>
                  <a:gd name="T14" fmla="*/ 388 w 448"/>
                  <a:gd name="T15" fmla="*/ 20 h 162"/>
                  <a:gd name="T16" fmla="*/ 378 w 448"/>
                  <a:gd name="T17" fmla="*/ 14 h 162"/>
                  <a:gd name="T18" fmla="*/ 358 w 448"/>
                  <a:gd name="T19" fmla="*/ 12 h 162"/>
                  <a:gd name="T20" fmla="*/ 348 w 448"/>
                  <a:gd name="T21" fmla="*/ 6 h 162"/>
                  <a:gd name="T22" fmla="*/ 326 w 448"/>
                  <a:gd name="T23" fmla="*/ 20 h 162"/>
                  <a:gd name="T24" fmla="*/ 262 w 448"/>
                  <a:gd name="T25" fmla="*/ 30 h 162"/>
                  <a:gd name="T26" fmla="*/ 256 w 448"/>
                  <a:gd name="T27" fmla="*/ 20 h 162"/>
                  <a:gd name="T28" fmla="*/ 242 w 448"/>
                  <a:gd name="T29" fmla="*/ 26 h 162"/>
                  <a:gd name="T30" fmla="*/ 232 w 448"/>
                  <a:gd name="T31" fmla="*/ 24 h 162"/>
                  <a:gd name="T32" fmla="*/ 192 w 448"/>
                  <a:gd name="T33" fmla="*/ 14 h 162"/>
                  <a:gd name="T34" fmla="*/ 184 w 448"/>
                  <a:gd name="T35" fmla="*/ 22 h 162"/>
                  <a:gd name="T36" fmla="*/ 166 w 448"/>
                  <a:gd name="T37" fmla="*/ 28 h 162"/>
                  <a:gd name="T38" fmla="*/ 132 w 448"/>
                  <a:gd name="T39" fmla="*/ 2 h 162"/>
                  <a:gd name="T40" fmla="*/ 124 w 448"/>
                  <a:gd name="T41" fmla="*/ 16 h 162"/>
                  <a:gd name="T42" fmla="*/ 112 w 448"/>
                  <a:gd name="T43" fmla="*/ 16 h 162"/>
                  <a:gd name="T44" fmla="*/ 82 w 448"/>
                  <a:gd name="T45" fmla="*/ 10 h 162"/>
                  <a:gd name="T46" fmla="*/ 70 w 448"/>
                  <a:gd name="T47" fmla="*/ 16 h 162"/>
                  <a:gd name="T48" fmla="*/ 62 w 448"/>
                  <a:gd name="T49" fmla="*/ 8 h 162"/>
                  <a:gd name="T50" fmla="*/ 50 w 448"/>
                  <a:gd name="T51" fmla="*/ 4 h 162"/>
                  <a:gd name="T52" fmla="*/ 40 w 448"/>
                  <a:gd name="T53" fmla="*/ 16 h 162"/>
                  <a:gd name="T54" fmla="*/ 38 w 448"/>
                  <a:gd name="T55" fmla="*/ 30 h 162"/>
                  <a:gd name="T56" fmla="*/ 26 w 448"/>
                  <a:gd name="T57" fmla="*/ 36 h 162"/>
                  <a:gd name="T58" fmla="*/ 14 w 448"/>
                  <a:gd name="T59" fmla="*/ 40 h 162"/>
                  <a:gd name="T60" fmla="*/ 0 w 448"/>
                  <a:gd name="T61" fmla="*/ 52 h 162"/>
                  <a:gd name="T62" fmla="*/ 20 w 448"/>
                  <a:gd name="T63" fmla="*/ 56 h 162"/>
                  <a:gd name="T64" fmla="*/ 6 w 448"/>
                  <a:gd name="T65" fmla="*/ 70 h 162"/>
                  <a:gd name="T66" fmla="*/ 20 w 448"/>
                  <a:gd name="T67" fmla="*/ 86 h 162"/>
                  <a:gd name="T68" fmla="*/ 8 w 448"/>
                  <a:gd name="T69" fmla="*/ 100 h 162"/>
                  <a:gd name="T70" fmla="*/ 28 w 448"/>
                  <a:gd name="T71" fmla="*/ 102 h 162"/>
                  <a:gd name="T72" fmla="*/ 34 w 448"/>
                  <a:gd name="T73" fmla="*/ 122 h 162"/>
                  <a:gd name="T74" fmla="*/ 60 w 448"/>
                  <a:gd name="T75" fmla="*/ 130 h 162"/>
                  <a:gd name="T76" fmla="*/ 52 w 448"/>
                  <a:gd name="T77" fmla="*/ 136 h 162"/>
                  <a:gd name="T78" fmla="*/ 78 w 448"/>
                  <a:gd name="T79" fmla="*/ 150 h 162"/>
                  <a:gd name="T80" fmla="*/ 116 w 448"/>
                  <a:gd name="T81" fmla="*/ 152 h 162"/>
                  <a:gd name="T82" fmla="*/ 228 w 448"/>
                  <a:gd name="T83" fmla="*/ 162 h 162"/>
                  <a:gd name="T84" fmla="*/ 356 w 448"/>
                  <a:gd name="T85" fmla="*/ 148 h 162"/>
                  <a:gd name="T86" fmla="*/ 378 w 448"/>
                  <a:gd name="T87" fmla="*/ 150 h 162"/>
                  <a:gd name="T88" fmla="*/ 396 w 448"/>
                  <a:gd name="T89" fmla="*/ 144 h 162"/>
                  <a:gd name="T90" fmla="*/ 392 w 448"/>
                  <a:gd name="T91" fmla="*/ 132 h 162"/>
                  <a:gd name="T92" fmla="*/ 418 w 448"/>
                  <a:gd name="T93" fmla="*/ 130 h 162"/>
                  <a:gd name="T94" fmla="*/ 420 w 448"/>
                  <a:gd name="T95" fmla="*/ 114 h 162"/>
                  <a:gd name="T96" fmla="*/ 436 w 448"/>
                  <a:gd name="T97" fmla="*/ 108 h 162"/>
                  <a:gd name="T98" fmla="*/ 444 w 448"/>
                  <a:gd name="T99" fmla="*/ 94 h 162"/>
                  <a:gd name="T100" fmla="*/ 438 w 448"/>
                  <a:gd name="T101" fmla="*/ 8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8" h="162">
                    <a:moveTo>
                      <a:pt x="438" y="82"/>
                    </a:moveTo>
                    <a:lnTo>
                      <a:pt x="436" y="82"/>
                    </a:lnTo>
                    <a:lnTo>
                      <a:pt x="436" y="82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68"/>
                    </a:lnTo>
                    <a:lnTo>
                      <a:pt x="438" y="68"/>
                    </a:lnTo>
                    <a:lnTo>
                      <a:pt x="442" y="68"/>
                    </a:lnTo>
                    <a:lnTo>
                      <a:pt x="446" y="64"/>
                    </a:lnTo>
                    <a:lnTo>
                      <a:pt x="446" y="64"/>
                    </a:lnTo>
                    <a:lnTo>
                      <a:pt x="444" y="60"/>
                    </a:lnTo>
                    <a:lnTo>
                      <a:pt x="442" y="56"/>
                    </a:lnTo>
                    <a:lnTo>
                      <a:pt x="442" y="56"/>
                    </a:lnTo>
                    <a:lnTo>
                      <a:pt x="446" y="54"/>
                    </a:lnTo>
                    <a:lnTo>
                      <a:pt x="448" y="50"/>
                    </a:lnTo>
                    <a:lnTo>
                      <a:pt x="448" y="50"/>
                    </a:lnTo>
                    <a:lnTo>
                      <a:pt x="448" y="46"/>
                    </a:lnTo>
                    <a:lnTo>
                      <a:pt x="444" y="44"/>
                    </a:lnTo>
                    <a:lnTo>
                      <a:pt x="434" y="42"/>
                    </a:lnTo>
                    <a:lnTo>
                      <a:pt x="440" y="38"/>
                    </a:lnTo>
                    <a:lnTo>
                      <a:pt x="440" y="38"/>
                    </a:lnTo>
                    <a:lnTo>
                      <a:pt x="444" y="34"/>
                    </a:lnTo>
                    <a:lnTo>
                      <a:pt x="442" y="30"/>
                    </a:lnTo>
                    <a:lnTo>
                      <a:pt x="442" y="30"/>
                    </a:lnTo>
                    <a:lnTo>
                      <a:pt x="440" y="26"/>
                    </a:lnTo>
                    <a:lnTo>
                      <a:pt x="434" y="26"/>
                    </a:lnTo>
                    <a:lnTo>
                      <a:pt x="424" y="32"/>
                    </a:lnTo>
                    <a:lnTo>
                      <a:pt x="424" y="32"/>
                    </a:lnTo>
                    <a:lnTo>
                      <a:pt x="41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0"/>
                    </a:lnTo>
                    <a:lnTo>
                      <a:pt x="406" y="16"/>
                    </a:lnTo>
                    <a:lnTo>
                      <a:pt x="406" y="16"/>
                    </a:lnTo>
                    <a:lnTo>
                      <a:pt x="402" y="12"/>
                    </a:lnTo>
                    <a:lnTo>
                      <a:pt x="398" y="14"/>
                    </a:lnTo>
                    <a:lnTo>
                      <a:pt x="388" y="20"/>
                    </a:lnTo>
                    <a:lnTo>
                      <a:pt x="388" y="20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2" y="14"/>
                    </a:lnTo>
                    <a:lnTo>
                      <a:pt x="378" y="14"/>
                    </a:lnTo>
                    <a:lnTo>
                      <a:pt x="366" y="22"/>
                    </a:lnTo>
                    <a:lnTo>
                      <a:pt x="366" y="22"/>
                    </a:lnTo>
                    <a:lnTo>
                      <a:pt x="352" y="22"/>
                    </a:lnTo>
                    <a:lnTo>
                      <a:pt x="358" y="12"/>
                    </a:lnTo>
                    <a:lnTo>
                      <a:pt x="358" y="12"/>
                    </a:lnTo>
                    <a:lnTo>
                      <a:pt x="360" y="8"/>
                    </a:lnTo>
                    <a:lnTo>
                      <a:pt x="358" y="4"/>
                    </a:lnTo>
                    <a:lnTo>
                      <a:pt x="358" y="4"/>
                    </a:lnTo>
                    <a:lnTo>
                      <a:pt x="352" y="2"/>
                    </a:lnTo>
                    <a:lnTo>
                      <a:pt x="348" y="6"/>
                    </a:lnTo>
                    <a:lnTo>
                      <a:pt x="338" y="18"/>
                    </a:lnTo>
                    <a:lnTo>
                      <a:pt x="334" y="16"/>
                    </a:lnTo>
                    <a:lnTo>
                      <a:pt x="334" y="16"/>
                    </a:lnTo>
                    <a:lnTo>
                      <a:pt x="328" y="16"/>
                    </a:lnTo>
                    <a:lnTo>
                      <a:pt x="326" y="20"/>
                    </a:lnTo>
                    <a:lnTo>
                      <a:pt x="326" y="20"/>
                    </a:lnTo>
                    <a:lnTo>
                      <a:pt x="326" y="26"/>
                    </a:lnTo>
                    <a:lnTo>
                      <a:pt x="326" y="26"/>
                    </a:lnTo>
                    <a:lnTo>
                      <a:pt x="296" y="28"/>
                    </a:lnTo>
                    <a:lnTo>
                      <a:pt x="262" y="30"/>
                    </a:lnTo>
                    <a:lnTo>
                      <a:pt x="262" y="30"/>
                    </a:lnTo>
                    <a:lnTo>
                      <a:pt x="262" y="24"/>
                    </a:lnTo>
                    <a:lnTo>
                      <a:pt x="262" y="24"/>
                    </a:lnTo>
                    <a:lnTo>
                      <a:pt x="258" y="22"/>
                    </a:lnTo>
                    <a:lnTo>
                      <a:pt x="256" y="20"/>
                    </a:lnTo>
                    <a:lnTo>
                      <a:pt x="256" y="20"/>
                    </a:lnTo>
                    <a:lnTo>
                      <a:pt x="252" y="22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2" y="26"/>
                    </a:lnTo>
                    <a:lnTo>
                      <a:pt x="242" y="26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6" y="22"/>
                    </a:lnTo>
                    <a:lnTo>
                      <a:pt x="232" y="24"/>
                    </a:lnTo>
                    <a:lnTo>
                      <a:pt x="224" y="30"/>
                    </a:lnTo>
                    <a:lnTo>
                      <a:pt x="218" y="30"/>
                    </a:lnTo>
                    <a:lnTo>
                      <a:pt x="194" y="16"/>
                    </a:lnTo>
                    <a:lnTo>
                      <a:pt x="194" y="16"/>
                    </a:lnTo>
                    <a:lnTo>
                      <a:pt x="192" y="14"/>
                    </a:lnTo>
                    <a:lnTo>
                      <a:pt x="192" y="14"/>
                    </a:lnTo>
                    <a:lnTo>
                      <a:pt x="188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4" y="22"/>
                    </a:lnTo>
                    <a:lnTo>
                      <a:pt x="188" y="26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66" y="28"/>
                    </a:lnTo>
                    <a:lnTo>
                      <a:pt x="144" y="26"/>
                    </a:lnTo>
                    <a:lnTo>
                      <a:pt x="142" y="26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2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4" y="4"/>
                    </a:lnTo>
                    <a:lnTo>
                      <a:pt x="122" y="8"/>
                    </a:lnTo>
                    <a:lnTo>
                      <a:pt x="124" y="16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116" y="12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94" y="2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6" y="8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62" y="22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0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8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0" y="16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4" y="24"/>
                    </a:lnTo>
                    <a:lnTo>
                      <a:pt x="36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2" y="3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4" y="42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8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8" y="58"/>
                    </a:lnTo>
                    <a:lnTo>
                      <a:pt x="18" y="56"/>
                    </a:lnTo>
                    <a:lnTo>
                      <a:pt x="20" y="56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6" y="66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0" y="74"/>
                    </a:lnTo>
                    <a:lnTo>
                      <a:pt x="16" y="74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0" y="86"/>
                    </a:lnTo>
                    <a:lnTo>
                      <a:pt x="10" y="90"/>
                    </a:lnTo>
                    <a:lnTo>
                      <a:pt x="10" y="90"/>
                    </a:lnTo>
                    <a:lnTo>
                      <a:pt x="6" y="94"/>
                    </a:lnTo>
                    <a:lnTo>
                      <a:pt x="8" y="100"/>
                    </a:lnTo>
                    <a:lnTo>
                      <a:pt x="8" y="100"/>
                    </a:lnTo>
                    <a:lnTo>
                      <a:pt x="10" y="102"/>
                    </a:lnTo>
                    <a:lnTo>
                      <a:pt x="16" y="102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28" y="102"/>
                    </a:lnTo>
                    <a:lnTo>
                      <a:pt x="28" y="114"/>
                    </a:lnTo>
                    <a:lnTo>
                      <a:pt x="28" y="114"/>
                    </a:lnTo>
                    <a:lnTo>
                      <a:pt x="30" y="120"/>
                    </a:lnTo>
                    <a:lnTo>
                      <a:pt x="34" y="122"/>
                    </a:lnTo>
                    <a:lnTo>
                      <a:pt x="34" y="122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50" y="124"/>
                    </a:lnTo>
                    <a:lnTo>
                      <a:pt x="60" y="130"/>
                    </a:lnTo>
                    <a:lnTo>
                      <a:pt x="58" y="130"/>
                    </a:lnTo>
                    <a:lnTo>
                      <a:pt x="58" y="130"/>
                    </a:lnTo>
                    <a:lnTo>
                      <a:pt x="54" y="132"/>
                    </a:lnTo>
                    <a:lnTo>
                      <a:pt x="52" y="136"/>
                    </a:lnTo>
                    <a:lnTo>
                      <a:pt x="52" y="136"/>
                    </a:lnTo>
                    <a:lnTo>
                      <a:pt x="54" y="140"/>
                    </a:lnTo>
                    <a:lnTo>
                      <a:pt x="58" y="144"/>
                    </a:lnTo>
                    <a:lnTo>
                      <a:pt x="78" y="146"/>
                    </a:lnTo>
                    <a:lnTo>
                      <a:pt x="78" y="146"/>
                    </a:lnTo>
                    <a:lnTo>
                      <a:pt x="78" y="150"/>
                    </a:lnTo>
                    <a:lnTo>
                      <a:pt x="78" y="150"/>
                    </a:lnTo>
                    <a:lnTo>
                      <a:pt x="80" y="154"/>
                    </a:lnTo>
                    <a:lnTo>
                      <a:pt x="84" y="156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40" y="156"/>
                    </a:lnTo>
                    <a:lnTo>
                      <a:pt x="166" y="160"/>
                    </a:lnTo>
                    <a:lnTo>
                      <a:pt x="196" y="162"/>
                    </a:lnTo>
                    <a:lnTo>
                      <a:pt x="228" y="162"/>
                    </a:lnTo>
                    <a:lnTo>
                      <a:pt x="228" y="162"/>
                    </a:lnTo>
                    <a:lnTo>
                      <a:pt x="266" y="162"/>
                    </a:lnTo>
                    <a:lnTo>
                      <a:pt x="300" y="158"/>
                    </a:lnTo>
                    <a:lnTo>
                      <a:pt x="330" y="154"/>
                    </a:lnTo>
                    <a:lnTo>
                      <a:pt x="356" y="148"/>
                    </a:lnTo>
                    <a:lnTo>
                      <a:pt x="368" y="154"/>
                    </a:lnTo>
                    <a:lnTo>
                      <a:pt x="368" y="154"/>
                    </a:lnTo>
                    <a:lnTo>
                      <a:pt x="374" y="154"/>
                    </a:lnTo>
                    <a:lnTo>
                      <a:pt x="378" y="150"/>
                    </a:lnTo>
                    <a:lnTo>
                      <a:pt x="378" y="150"/>
                    </a:lnTo>
                    <a:lnTo>
                      <a:pt x="378" y="146"/>
                    </a:lnTo>
                    <a:lnTo>
                      <a:pt x="376" y="142"/>
                    </a:lnTo>
                    <a:lnTo>
                      <a:pt x="390" y="146"/>
                    </a:lnTo>
                    <a:lnTo>
                      <a:pt x="390" y="146"/>
                    </a:lnTo>
                    <a:lnTo>
                      <a:pt x="396" y="144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396" y="136"/>
                    </a:lnTo>
                    <a:lnTo>
                      <a:pt x="392" y="132"/>
                    </a:lnTo>
                    <a:lnTo>
                      <a:pt x="392" y="132"/>
                    </a:lnTo>
                    <a:lnTo>
                      <a:pt x="408" y="122"/>
                    </a:lnTo>
                    <a:lnTo>
                      <a:pt x="410" y="128"/>
                    </a:lnTo>
                    <a:lnTo>
                      <a:pt x="410" y="128"/>
                    </a:lnTo>
                    <a:lnTo>
                      <a:pt x="414" y="130"/>
                    </a:lnTo>
                    <a:lnTo>
                      <a:pt x="418" y="130"/>
                    </a:lnTo>
                    <a:lnTo>
                      <a:pt x="418" y="130"/>
                    </a:lnTo>
                    <a:lnTo>
                      <a:pt x="422" y="128"/>
                    </a:lnTo>
                    <a:lnTo>
                      <a:pt x="422" y="122"/>
                    </a:lnTo>
                    <a:lnTo>
                      <a:pt x="420" y="114"/>
                    </a:lnTo>
                    <a:lnTo>
                      <a:pt x="420" y="114"/>
                    </a:lnTo>
                    <a:lnTo>
                      <a:pt x="422" y="110"/>
                    </a:lnTo>
                    <a:lnTo>
                      <a:pt x="428" y="112"/>
                    </a:lnTo>
                    <a:lnTo>
                      <a:pt x="428" y="112"/>
                    </a:lnTo>
                    <a:lnTo>
                      <a:pt x="432" y="112"/>
                    </a:lnTo>
                    <a:lnTo>
                      <a:pt x="436" y="108"/>
                    </a:lnTo>
                    <a:lnTo>
                      <a:pt x="436" y="108"/>
                    </a:lnTo>
                    <a:lnTo>
                      <a:pt x="436" y="104"/>
                    </a:lnTo>
                    <a:lnTo>
                      <a:pt x="432" y="100"/>
                    </a:lnTo>
                    <a:lnTo>
                      <a:pt x="444" y="94"/>
                    </a:lnTo>
                    <a:lnTo>
                      <a:pt x="444" y="94"/>
                    </a:lnTo>
                    <a:lnTo>
                      <a:pt x="448" y="90"/>
                    </a:lnTo>
                    <a:lnTo>
                      <a:pt x="446" y="84"/>
                    </a:lnTo>
                    <a:lnTo>
                      <a:pt x="446" y="84"/>
                    </a:lnTo>
                    <a:lnTo>
                      <a:pt x="442" y="82"/>
                    </a:lnTo>
                    <a:lnTo>
                      <a:pt x="438" y="82"/>
                    </a:lnTo>
                    <a:lnTo>
                      <a:pt x="438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35"/>
              <p:cNvSpPr>
                <a:spLocks/>
              </p:cNvSpPr>
              <p:nvPr/>
            </p:nvSpPr>
            <p:spPr bwMode="auto">
              <a:xfrm>
                <a:off x="530" y="2016"/>
                <a:ext cx="178" cy="202"/>
              </a:xfrm>
              <a:custGeom>
                <a:avLst/>
                <a:gdLst>
                  <a:gd name="T0" fmla="*/ 32 w 178"/>
                  <a:gd name="T1" fmla="*/ 202 h 202"/>
                  <a:gd name="T2" fmla="*/ 32 w 178"/>
                  <a:gd name="T3" fmla="*/ 202 h 202"/>
                  <a:gd name="T4" fmla="*/ 34 w 178"/>
                  <a:gd name="T5" fmla="*/ 198 h 202"/>
                  <a:gd name="T6" fmla="*/ 34 w 178"/>
                  <a:gd name="T7" fmla="*/ 198 h 202"/>
                  <a:gd name="T8" fmla="*/ 36 w 178"/>
                  <a:gd name="T9" fmla="*/ 194 h 202"/>
                  <a:gd name="T10" fmla="*/ 40 w 178"/>
                  <a:gd name="T11" fmla="*/ 190 h 202"/>
                  <a:gd name="T12" fmla="*/ 44 w 178"/>
                  <a:gd name="T13" fmla="*/ 190 h 202"/>
                  <a:gd name="T14" fmla="*/ 50 w 178"/>
                  <a:gd name="T15" fmla="*/ 188 h 202"/>
                  <a:gd name="T16" fmla="*/ 50 w 178"/>
                  <a:gd name="T17" fmla="*/ 188 h 202"/>
                  <a:gd name="T18" fmla="*/ 54 w 178"/>
                  <a:gd name="T19" fmla="*/ 190 h 202"/>
                  <a:gd name="T20" fmla="*/ 58 w 178"/>
                  <a:gd name="T21" fmla="*/ 190 h 202"/>
                  <a:gd name="T22" fmla="*/ 78 w 178"/>
                  <a:gd name="T23" fmla="*/ 202 h 202"/>
                  <a:gd name="T24" fmla="*/ 84 w 178"/>
                  <a:gd name="T25" fmla="*/ 198 h 202"/>
                  <a:gd name="T26" fmla="*/ 84 w 178"/>
                  <a:gd name="T27" fmla="*/ 198 h 202"/>
                  <a:gd name="T28" fmla="*/ 90 w 178"/>
                  <a:gd name="T29" fmla="*/ 196 h 202"/>
                  <a:gd name="T30" fmla="*/ 94 w 178"/>
                  <a:gd name="T31" fmla="*/ 196 h 202"/>
                  <a:gd name="T32" fmla="*/ 94 w 178"/>
                  <a:gd name="T33" fmla="*/ 196 h 202"/>
                  <a:gd name="T34" fmla="*/ 102 w 178"/>
                  <a:gd name="T35" fmla="*/ 198 h 202"/>
                  <a:gd name="T36" fmla="*/ 104 w 178"/>
                  <a:gd name="T37" fmla="*/ 198 h 202"/>
                  <a:gd name="T38" fmla="*/ 104 w 178"/>
                  <a:gd name="T39" fmla="*/ 198 h 202"/>
                  <a:gd name="T40" fmla="*/ 108 w 178"/>
                  <a:gd name="T41" fmla="*/ 196 h 202"/>
                  <a:gd name="T42" fmla="*/ 114 w 178"/>
                  <a:gd name="T43" fmla="*/ 194 h 202"/>
                  <a:gd name="T44" fmla="*/ 114 w 178"/>
                  <a:gd name="T45" fmla="*/ 194 h 202"/>
                  <a:gd name="T46" fmla="*/ 122 w 178"/>
                  <a:gd name="T47" fmla="*/ 196 h 202"/>
                  <a:gd name="T48" fmla="*/ 128 w 178"/>
                  <a:gd name="T49" fmla="*/ 202 h 202"/>
                  <a:gd name="T50" fmla="*/ 128 w 178"/>
                  <a:gd name="T51" fmla="*/ 202 h 202"/>
                  <a:gd name="T52" fmla="*/ 164 w 178"/>
                  <a:gd name="T53" fmla="*/ 200 h 202"/>
                  <a:gd name="T54" fmla="*/ 164 w 178"/>
                  <a:gd name="T55" fmla="*/ 200 h 202"/>
                  <a:gd name="T56" fmla="*/ 170 w 178"/>
                  <a:gd name="T57" fmla="*/ 190 h 202"/>
                  <a:gd name="T58" fmla="*/ 174 w 178"/>
                  <a:gd name="T59" fmla="*/ 176 h 202"/>
                  <a:gd name="T60" fmla="*/ 178 w 178"/>
                  <a:gd name="T61" fmla="*/ 162 h 202"/>
                  <a:gd name="T62" fmla="*/ 178 w 178"/>
                  <a:gd name="T63" fmla="*/ 146 h 202"/>
                  <a:gd name="T64" fmla="*/ 178 w 178"/>
                  <a:gd name="T65" fmla="*/ 146 h 202"/>
                  <a:gd name="T66" fmla="*/ 176 w 178"/>
                  <a:gd name="T67" fmla="*/ 124 h 202"/>
                  <a:gd name="T68" fmla="*/ 170 w 178"/>
                  <a:gd name="T69" fmla="*/ 98 h 202"/>
                  <a:gd name="T70" fmla="*/ 162 w 178"/>
                  <a:gd name="T71" fmla="*/ 74 h 202"/>
                  <a:gd name="T72" fmla="*/ 150 w 178"/>
                  <a:gd name="T73" fmla="*/ 52 h 202"/>
                  <a:gd name="T74" fmla="*/ 138 w 178"/>
                  <a:gd name="T75" fmla="*/ 32 h 202"/>
                  <a:gd name="T76" fmla="*/ 122 w 178"/>
                  <a:gd name="T77" fmla="*/ 16 h 202"/>
                  <a:gd name="T78" fmla="*/ 114 w 178"/>
                  <a:gd name="T79" fmla="*/ 8 h 202"/>
                  <a:gd name="T80" fmla="*/ 106 w 178"/>
                  <a:gd name="T81" fmla="*/ 4 h 202"/>
                  <a:gd name="T82" fmla="*/ 98 w 178"/>
                  <a:gd name="T83" fmla="*/ 2 h 202"/>
                  <a:gd name="T84" fmla="*/ 90 w 178"/>
                  <a:gd name="T85" fmla="*/ 0 h 202"/>
                  <a:gd name="T86" fmla="*/ 90 w 178"/>
                  <a:gd name="T87" fmla="*/ 0 h 202"/>
                  <a:gd name="T88" fmla="*/ 82 w 178"/>
                  <a:gd name="T89" fmla="*/ 2 h 202"/>
                  <a:gd name="T90" fmla="*/ 76 w 178"/>
                  <a:gd name="T91" fmla="*/ 4 h 202"/>
                  <a:gd name="T92" fmla="*/ 62 w 178"/>
                  <a:gd name="T93" fmla="*/ 10 h 202"/>
                  <a:gd name="T94" fmla="*/ 48 w 178"/>
                  <a:gd name="T95" fmla="*/ 22 h 202"/>
                  <a:gd name="T96" fmla="*/ 36 w 178"/>
                  <a:gd name="T97" fmla="*/ 38 h 202"/>
                  <a:gd name="T98" fmla="*/ 30 w 178"/>
                  <a:gd name="T99" fmla="*/ 50 h 202"/>
                  <a:gd name="T100" fmla="*/ 30 w 178"/>
                  <a:gd name="T101" fmla="*/ 50 h 202"/>
                  <a:gd name="T102" fmla="*/ 18 w 178"/>
                  <a:gd name="T103" fmla="*/ 72 h 202"/>
                  <a:gd name="T104" fmla="*/ 8 w 178"/>
                  <a:gd name="T105" fmla="*/ 98 h 202"/>
                  <a:gd name="T106" fmla="*/ 2 w 178"/>
                  <a:gd name="T107" fmla="*/ 122 h 202"/>
                  <a:gd name="T108" fmla="*/ 0 w 178"/>
                  <a:gd name="T109" fmla="*/ 146 h 202"/>
                  <a:gd name="T110" fmla="*/ 0 w 178"/>
                  <a:gd name="T111" fmla="*/ 146 h 202"/>
                  <a:gd name="T112" fmla="*/ 0 w 178"/>
                  <a:gd name="T113" fmla="*/ 162 h 202"/>
                  <a:gd name="T114" fmla="*/ 4 w 178"/>
                  <a:gd name="T115" fmla="*/ 176 h 202"/>
                  <a:gd name="T116" fmla="*/ 8 w 178"/>
                  <a:gd name="T117" fmla="*/ 190 h 202"/>
                  <a:gd name="T118" fmla="*/ 16 w 178"/>
                  <a:gd name="T119" fmla="*/ 202 h 202"/>
                  <a:gd name="T120" fmla="*/ 16 w 178"/>
                  <a:gd name="T121" fmla="*/ 202 h 202"/>
                  <a:gd name="T122" fmla="*/ 32 w 178"/>
                  <a:gd name="T123" fmla="*/ 202 h 202"/>
                  <a:gd name="T124" fmla="*/ 32 w 178"/>
                  <a:gd name="T12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8" h="202">
                    <a:moveTo>
                      <a:pt x="32" y="202"/>
                    </a:moveTo>
                    <a:lnTo>
                      <a:pt x="32" y="202"/>
                    </a:lnTo>
                    <a:lnTo>
                      <a:pt x="34" y="198"/>
                    </a:lnTo>
                    <a:lnTo>
                      <a:pt x="34" y="198"/>
                    </a:lnTo>
                    <a:lnTo>
                      <a:pt x="36" y="194"/>
                    </a:lnTo>
                    <a:lnTo>
                      <a:pt x="40" y="190"/>
                    </a:lnTo>
                    <a:lnTo>
                      <a:pt x="44" y="190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8" y="190"/>
                    </a:lnTo>
                    <a:lnTo>
                      <a:pt x="78" y="202"/>
                    </a:lnTo>
                    <a:lnTo>
                      <a:pt x="84" y="198"/>
                    </a:lnTo>
                    <a:lnTo>
                      <a:pt x="84" y="198"/>
                    </a:lnTo>
                    <a:lnTo>
                      <a:pt x="90" y="196"/>
                    </a:lnTo>
                    <a:lnTo>
                      <a:pt x="94" y="196"/>
                    </a:lnTo>
                    <a:lnTo>
                      <a:pt x="94" y="196"/>
                    </a:lnTo>
                    <a:lnTo>
                      <a:pt x="102" y="198"/>
                    </a:lnTo>
                    <a:lnTo>
                      <a:pt x="104" y="198"/>
                    </a:lnTo>
                    <a:lnTo>
                      <a:pt x="104" y="198"/>
                    </a:lnTo>
                    <a:lnTo>
                      <a:pt x="108" y="196"/>
                    </a:lnTo>
                    <a:lnTo>
                      <a:pt x="114" y="194"/>
                    </a:lnTo>
                    <a:lnTo>
                      <a:pt x="114" y="194"/>
                    </a:lnTo>
                    <a:lnTo>
                      <a:pt x="122" y="196"/>
                    </a:lnTo>
                    <a:lnTo>
                      <a:pt x="128" y="202"/>
                    </a:lnTo>
                    <a:lnTo>
                      <a:pt x="128" y="202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0" y="190"/>
                    </a:lnTo>
                    <a:lnTo>
                      <a:pt x="174" y="176"/>
                    </a:lnTo>
                    <a:lnTo>
                      <a:pt x="178" y="162"/>
                    </a:lnTo>
                    <a:lnTo>
                      <a:pt x="178" y="146"/>
                    </a:lnTo>
                    <a:lnTo>
                      <a:pt x="178" y="146"/>
                    </a:lnTo>
                    <a:lnTo>
                      <a:pt x="176" y="124"/>
                    </a:lnTo>
                    <a:lnTo>
                      <a:pt x="170" y="98"/>
                    </a:lnTo>
                    <a:lnTo>
                      <a:pt x="162" y="74"/>
                    </a:lnTo>
                    <a:lnTo>
                      <a:pt x="150" y="52"/>
                    </a:lnTo>
                    <a:lnTo>
                      <a:pt x="138" y="32"/>
                    </a:lnTo>
                    <a:lnTo>
                      <a:pt x="122" y="16"/>
                    </a:lnTo>
                    <a:lnTo>
                      <a:pt x="114" y="8"/>
                    </a:lnTo>
                    <a:lnTo>
                      <a:pt x="106" y="4"/>
                    </a:lnTo>
                    <a:lnTo>
                      <a:pt x="9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82" y="2"/>
                    </a:lnTo>
                    <a:lnTo>
                      <a:pt x="76" y="4"/>
                    </a:lnTo>
                    <a:lnTo>
                      <a:pt x="62" y="10"/>
                    </a:lnTo>
                    <a:lnTo>
                      <a:pt x="48" y="22"/>
                    </a:lnTo>
                    <a:lnTo>
                      <a:pt x="36" y="3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18" y="72"/>
                    </a:lnTo>
                    <a:lnTo>
                      <a:pt x="8" y="98"/>
                    </a:lnTo>
                    <a:lnTo>
                      <a:pt x="2" y="12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0" y="162"/>
                    </a:lnTo>
                    <a:lnTo>
                      <a:pt x="4" y="176"/>
                    </a:lnTo>
                    <a:lnTo>
                      <a:pt x="8" y="190"/>
                    </a:lnTo>
                    <a:lnTo>
                      <a:pt x="16" y="202"/>
                    </a:lnTo>
                    <a:lnTo>
                      <a:pt x="16" y="202"/>
                    </a:lnTo>
                    <a:lnTo>
                      <a:pt x="32" y="202"/>
                    </a:lnTo>
                    <a:lnTo>
                      <a:pt x="32" y="2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14" name="Picture 702" descr="forage-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37" y="1879378"/>
            <a:ext cx="7634288" cy="324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62148" y="5975391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/>
              <a:t>Foraging Radius Approach</a:t>
            </a:r>
          </a:p>
          <a:p>
            <a:pPr algn="ctr"/>
            <a:r>
              <a:rPr lang="en-US" sz="2000" dirty="0" err="1" smtClean="0"/>
              <a:t>Soanes</a:t>
            </a:r>
            <a:r>
              <a:rPr lang="en-US" sz="2000" dirty="0" smtClean="0"/>
              <a:t> et al. 2016, </a:t>
            </a:r>
            <a:r>
              <a:rPr lang="en-US" sz="2000" i="1" dirty="0" smtClean="0"/>
              <a:t>Biological Conservation</a:t>
            </a:r>
          </a:p>
        </p:txBody>
      </p:sp>
    </p:spTree>
    <p:extLst>
      <p:ext uri="{BB962C8B-B14F-4D97-AF65-F5344CB8AC3E}">
        <p14:creationId xmlns:p14="http://schemas.microsoft.com/office/powerpoint/2010/main" val="41677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COLONY FORAGING DISTANCE BUFFERS</a:t>
            </a:r>
          </a:p>
          <a:p>
            <a:pPr algn="ctr"/>
            <a:r>
              <a:rPr lang="en-US" sz="1900" dirty="0"/>
              <a:t>The average </a:t>
            </a:r>
            <a:r>
              <a:rPr lang="en-US" sz="1900" dirty="0" smtClean="0"/>
              <a:t>foraging </a:t>
            </a:r>
            <a:r>
              <a:rPr lang="en-US" sz="1900" dirty="0"/>
              <a:t>radius for all seabird species listed in the </a:t>
            </a:r>
            <a:r>
              <a:rPr lang="en-US" sz="1900" dirty="0" smtClean="0"/>
              <a:t>BLI database</a:t>
            </a:r>
            <a:endParaRPr lang="en-US" sz="1900" dirty="0"/>
          </a:p>
        </p:txBody>
      </p:sp>
      <p:pic>
        <p:nvPicPr>
          <p:cNvPr id="15" name="Picture 3" descr="Fig-10_all_avg_avg_buff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6" b="2139"/>
          <a:stretch/>
        </p:blipFill>
        <p:spPr bwMode="auto">
          <a:xfrm>
            <a:off x="149086" y="804029"/>
            <a:ext cx="8854486" cy="5191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3594583" y="52483"/>
            <a:ext cx="732697" cy="601742"/>
            <a:chOff x="3594583" y="52483"/>
            <a:chExt cx="732697" cy="601742"/>
          </a:xfrm>
        </p:grpSpPr>
        <p:sp>
          <p:nvSpPr>
            <p:cNvPr id="17" name="Rectangle 16"/>
            <p:cNvSpPr/>
            <p:nvPr/>
          </p:nvSpPr>
          <p:spPr>
            <a:xfrm>
              <a:off x="3594583" y="52483"/>
              <a:ext cx="732697" cy="601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grpSp>
          <p:nvGrpSpPr>
            <p:cNvPr id="18" name="Group 33"/>
            <p:cNvGrpSpPr>
              <a:grpSpLocks noChangeAspect="1"/>
            </p:cNvGrpSpPr>
            <p:nvPr/>
          </p:nvGrpSpPr>
          <p:grpSpPr bwMode="auto">
            <a:xfrm>
              <a:off x="3640445" y="123596"/>
              <a:ext cx="592065" cy="459908"/>
              <a:chOff x="388" y="2016"/>
              <a:chExt cx="448" cy="348"/>
            </a:xfrm>
          </p:grpSpPr>
          <p:sp>
            <p:nvSpPr>
              <p:cNvPr id="19" name="AutoShape 32"/>
              <p:cNvSpPr>
                <a:spLocks noChangeAspect="1" noChangeArrowheads="1" noTextEdit="1"/>
              </p:cNvSpPr>
              <p:nvPr/>
            </p:nvSpPr>
            <p:spPr bwMode="auto">
              <a:xfrm>
                <a:off x="388" y="2016"/>
                <a:ext cx="448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/>
              <p:cNvSpPr>
                <a:spLocks/>
              </p:cNvSpPr>
              <p:nvPr/>
            </p:nvSpPr>
            <p:spPr bwMode="auto">
              <a:xfrm>
                <a:off x="388" y="2202"/>
                <a:ext cx="448" cy="162"/>
              </a:xfrm>
              <a:custGeom>
                <a:avLst/>
                <a:gdLst>
                  <a:gd name="T0" fmla="*/ 438 w 448"/>
                  <a:gd name="T1" fmla="*/ 70 h 162"/>
                  <a:gd name="T2" fmla="*/ 446 w 448"/>
                  <a:gd name="T3" fmla="*/ 64 h 162"/>
                  <a:gd name="T4" fmla="*/ 446 w 448"/>
                  <a:gd name="T5" fmla="*/ 54 h 162"/>
                  <a:gd name="T6" fmla="*/ 434 w 448"/>
                  <a:gd name="T7" fmla="*/ 42 h 162"/>
                  <a:gd name="T8" fmla="*/ 442 w 448"/>
                  <a:gd name="T9" fmla="*/ 30 h 162"/>
                  <a:gd name="T10" fmla="*/ 416 w 448"/>
                  <a:gd name="T11" fmla="*/ 26 h 162"/>
                  <a:gd name="T12" fmla="*/ 406 w 448"/>
                  <a:gd name="T13" fmla="*/ 20 h 162"/>
                  <a:gd name="T14" fmla="*/ 388 w 448"/>
                  <a:gd name="T15" fmla="*/ 20 h 162"/>
                  <a:gd name="T16" fmla="*/ 378 w 448"/>
                  <a:gd name="T17" fmla="*/ 14 h 162"/>
                  <a:gd name="T18" fmla="*/ 358 w 448"/>
                  <a:gd name="T19" fmla="*/ 12 h 162"/>
                  <a:gd name="T20" fmla="*/ 348 w 448"/>
                  <a:gd name="T21" fmla="*/ 6 h 162"/>
                  <a:gd name="T22" fmla="*/ 326 w 448"/>
                  <a:gd name="T23" fmla="*/ 20 h 162"/>
                  <a:gd name="T24" fmla="*/ 262 w 448"/>
                  <a:gd name="T25" fmla="*/ 30 h 162"/>
                  <a:gd name="T26" fmla="*/ 256 w 448"/>
                  <a:gd name="T27" fmla="*/ 20 h 162"/>
                  <a:gd name="T28" fmla="*/ 242 w 448"/>
                  <a:gd name="T29" fmla="*/ 26 h 162"/>
                  <a:gd name="T30" fmla="*/ 232 w 448"/>
                  <a:gd name="T31" fmla="*/ 24 h 162"/>
                  <a:gd name="T32" fmla="*/ 192 w 448"/>
                  <a:gd name="T33" fmla="*/ 14 h 162"/>
                  <a:gd name="T34" fmla="*/ 184 w 448"/>
                  <a:gd name="T35" fmla="*/ 22 h 162"/>
                  <a:gd name="T36" fmla="*/ 166 w 448"/>
                  <a:gd name="T37" fmla="*/ 28 h 162"/>
                  <a:gd name="T38" fmla="*/ 132 w 448"/>
                  <a:gd name="T39" fmla="*/ 2 h 162"/>
                  <a:gd name="T40" fmla="*/ 124 w 448"/>
                  <a:gd name="T41" fmla="*/ 16 h 162"/>
                  <a:gd name="T42" fmla="*/ 112 w 448"/>
                  <a:gd name="T43" fmla="*/ 16 h 162"/>
                  <a:gd name="T44" fmla="*/ 82 w 448"/>
                  <a:gd name="T45" fmla="*/ 10 h 162"/>
                  <a:gd name="T46" fmla="*/ 70 w 448"/>
                  <a:gd name="T47" fmla="*/ 16 h 162"/>
                  <a:gd name="T48" fmla="*/ 62 w 448"/>
                  <a:gd name="T49" fmla="*/ 8 h 162"/>
                  <a:gd name="T50" fmla="*/ 50 w 448"/>
                  <a:gd name="T51" fmla="*/ 4 h 162"/>
                  <a:gd name="T52" fmla="*/ 40 w 448"/>
                  <a:gd name="T53" fmla="*/ 16 h 162"/>
                  <a:gd name="T54" fmla="*/ 38 w 448"/>
                  <a:gd name="T55" fmla="*/ 30 h 162"/>
                  <a:gd name="T56" fmla="*/ 26 w 448"/>
                  <a:gd name="T57" fmla="*/ 36 h 162"/>
                  <a:gd name="T58" fmla="*/ 14 w 448"/>
                  <a:gd name="T59" fmla="*/ 40 h 162"/>
                  <a:gd name="T60" fmla="*/ 0 w 448"/>
                  <a:gd name="T61" fmla="*/ 52 h 162"/>
                  <a:gd name="T62" fmla="*/ 20 w 448"/>
                  <a:gd name="T63" fmla="*/ 56 h 162"/>
                  <a:gd name="T64" fmla="*/ 6 w 448"/>
                  <a:gd name="T65" fmla="*/ 70 h 162"/>
                  <a:gd name="T66" fmla="*/ 20 w 448"/>
                  <a:gd name="T67" fmla="*/ 86 h 162"/>
                  <a:gd name="T68" fmla="*/ 8 w 448"/>
                  <a:gd name="T69" fmla="*/ 100 h 162"/>
                  <a:gd name="T70" fmla="*/ 28 w 448"/>
                  <a:gd name="T71" fmla="*/ 102 h 162"/>
                  <a:gd name="T72" fmla="*/ 34 w 448"/>
                  <a:gd name="T73" fmla="*/ 122 h 162"/>
                  <a:gd name="T74" fmla="*/ 60 w 448"/>
                  <a:gd name="T75" fmla="*/ 130 h 162"/>
                  <a:gd name="T76" fmla="*/ 52 w 448"/>
                  <a:gd name="T77" fmla="*/ 136 h 162"/>
                  <a:gd name="T78" fmla="*/ 78 w 448"/>
                  <a:gd name="T79" fmla="*/ 150 h 162"/>
                  <a:gd name="T80" fmla="*/ 116 w 448"/>
                  <a:gd name="T81" fmla="*/ 152 h 162"/>
                  <a:gd name="T82" fmla="*/ 228 w 448"/>
                  <a:gd name="T83" fmla="*/ 162 h 162"/>
                  <a:gd name="T84" fmla="*/ 356 w 448"/>
                  <a:gd name="T85" fmla="*/ 148 h 162"/>
                  <a:gd name="T86" fmla="*/ 378 w 448"/>
                  <a:gd name="T87" fmla="*/ 150 h 162"/>
                  <a:gd name="T88" fmla="*/ 396 w 448"/>
                  <a:gd name="T89" fmla="*/ 144 h 162"/>
                  <a:gd name="T90" fmla="*/ 392 w 448"/>
                  <a:gd name="T91" fmla="*/ 132 h 162"/>
                  <a:gd name="T92" fmla="*/ 418 w 448"/>
                  <a:gd name="T93" fmla="*/ 130 h 162"/>
                  <a:gd name="T94" fmla="*/ 420 w 448"/>
                  <a:gd name="T95" fmla="*/ 114 h 162"/>
                  <a:gd name="T96" fmla="*/ 436 w 448"/>
                  <a:gd name="T97" fmla="*/ 108 h 162"/>
                  <a:gd name="T98" fmla="*/ 444 w 448"/>
                  <a:gd name="T99" fmla="*/ 94 h 162"/>
                  <a:gd name="T100" fmla="*/ 438 w 448"/>
                  <a:gd name="T101" fmla="*/ 8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8" h="162">
                    <a:moveTo>
                      <a:pt x="438" y="82"/>
                    </a:moveTo>
                    <a:lnTo>
                      <a:pt x="436" y="82"/>
                    </a:lnTo>
                    <a:lnTo>
                      <a:pt x="436" y="82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68"/>
                    </a:lnTo>
                    <a:lnTo>
                      <a:pt x="438" y="68"/>
                    </a:lnTo>
                    <a:lnTo>
                      <a:pt x="442" y="68"/>
                    </a:lnTo>
                    <a:lnTo>
                      <a:pt x="446" y="64"/>
                    </a:lnTo>
                    <a:lnTo>
                      <a:pt x="446" y="64"/>
                    </a:lnTo>
                    <a:lnTo>
                      <a:pt x="444" y="60"/>
                    </a:lnTo>
                    <a:lnTo>
                      <a:pt x="442" y="56"/>
                    </a:lnTo>
                    <a:lnTo>
                      <a:pt x="442" y="56"/>
                    </a:lnTo>
                    <a:lnTo>
                      <a:pt x="446" y="54"/>
                    </a:lnTo>
                    <a:lnTo>
                      <a:pt x="448" y="50"/>
                    </a:lnTo>
                    <a:lnTo>
                      <a:pt x="448" y="50"/>
                    </a:lnTo>
                    <a:lnTo>
                      <a:pt x="448" y="46"/>
                    </a:lnTo>
                    <a:lnTo>
                      <a:pt x="444" y="44"/>
                    </a:lnTo>
                    <a:lnTo>
                      <a:pt x="434" y="42"/>
                    </a:lnTo>
                    <a:lnTo>
                      <a:pt x="440" y="38"/>
                    </a:lnTo>
                    <a:lnTo>
                      <a:pt x="440" y="38"/>
                    </a:lnTo>
                    <a:lnTo>
                      <a:pt x="444" y="34"/>
                    </a:lnTo>
                    <a:lnTo>
                      <a:pt x="442" y="30"/>
                    </a:lnTo>
                    <a:lnTo>
                      <a:pt x="442" y="30"/>
                    </a:lnTo>
                    <a:lnTo>
                      <a:pt x="440" y="26"/>
                    </a:lnTo>
                    <a:lnTo>
                      <a:pt x="434" y="26"/>
                    </a:lnTo>
                    <a:lnTo>
                      <a:pt x="424" y="32"/>
                    </a:lnTo>
                    <a:lnTo>
                      <a:pt x="424" y="32"/>
                    </a:lnTo>
                    <a:lnTo>
                      <a:pt x="41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0"/>
                    </a:lnTo>
                    <a:lnTo>
                      <a:pt x="406" y="16"/>
                    </a:lnTo>
                    <a:lnTo>
                      <a:pt x="406" y="16"/>
                    </a:lnTo>
                    <a:lnTo>
                      <a:pt x="402" y="12"/>
                    </a:lnTo>
                    <a:lnTo>
                      <a:pt x="398" y="14"/>
                    </a:lnTo>
                    <a:lnTo>
                      <a:pt x="388" y="20"/>
                    </a:lnTo>
                    <a:lnTo>
                      <a:pt x="388" y="20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2" y="14"/>
                    </a:lnTo>
                    <a:lnTo>
                      <a:pt x="378" y="14"/>
                    </a:lnTo>
                    <a:lnTo>
                      <a:pt x="366" y="22"/>
                    </a:lnTo>
                    <a:lnTo>
                      <a:pt x="366" y="22"/>
                    </a:lnTo>
                    <a:lnTo>
                      <a:pt x="352" y="22"/>
                    </a:lnTo>
                    <a:lnTo>
                      <a:pt x="358" y="12"/>
                    </a:lnTo>
                    <a:lnTo>
                      <a:pt x="358" y="12"/>
                    </a:lnTo>
                    <a:lnTo>
                      <a:pt x="360" y="8"/>
                    </a:lnTo>
                    <a:lnTo>
                      <a:pt x="358" y="4"/>
                    </a:lnTo>
                    <a:lnTo>
                      <a:pt x="358" y="4"/>
                    </a:lnTo>
                    <a:lnTo>
                      <a:pt x="352" y="2"/>
                    </a:lnTo>
                    <a:lnTo>
                      <a:pt x="348" y="6"/>
                    </a:lnTo>
                    <a:lnTo>
                      <a:pt x="338" y="18"/>
                    </a:lnTo>
                    <a:lnTo>
                      <a:pt x="334" y="16"/>
                    </a:lnTo>
                    <a:lnTo>
                      <a:pt x="334" y="16"/>
                    </a:lnTo>
                    <a:lnTo>
                      <a:pt x="328" y="16"/>
                    </a:lnTo>
                    <a:lnTo>
                      <a:pt x="326" y="20"/>
                    </a:lnTo>
                    <a:lnTo>
                      <a:pt x="326" y="20"/>
                    </a:lnTo>
                    <a:lnTo>
                      <a:pt x="326" y="26"/>
                    </a:lnTo>
                    <a:lnTo>
                      <a:pt x="326" y="26"/>
                    </a:lnTo>
                    <a:lnTo>
                      <a:pt x="296" y="28"/>
                    </a:lnTo>
                    <a:lnTo>
                      <a:pt x="262" y="30"/>
                    </a:lnTo>
                    <a:lnTo>
                      <a:pt x="262" y="30"/>
                    </a:lnTo>
                    <a:lnTo>
                      <a:pt x="262" y="24"/>
                    </a:lnTo>
                    <a:lnTo>
                      <a:pt x="262" y="24"/>
                    </a:lnTo>
                    <a:lnTo>
                      <a:pt x="258" y="22"/>
                    </a:lnTo>
                    <a:lnTo>
                      <a:pt x="256" y="20"/>
                    </a:lnTo>
                    <a:lnTo>
                      <a:pt x="256" y="20"/>
                    </a:lnTo>
                    <a:lnTo>
                      <a:pt x="252" y="22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2" y="26"/>
                    </a:lnTo>
                    <a:lnTo>
                      <a:pt x="242" y="26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6" y="22"/>
                    </a:lnTo>
                    <a:lnTo>
                      <a:pt x="232" y="24"/>
                    </a:lnTo>
                    <a:lnTo>
                      <a:pt x="224" y="30"/>
                    </a:lnTo>
                    <a:lnTo>
                      <a:pt x="218" y="30"/>
                    </a:lnTo>
                    <a:lnTo>
                      <a:pt x="194" y="16"/>
                    </a:lnTo>
                    <a:lnTo>
                      <a:pt x="194" y="16"/>
                    </a:lnTo>
                    <a:lnTo>
                      <a:pt x="192" y="14"/>
                    </a:lnTo>
                    <a:lnTo>
                      <a:pt x="192" y="14"/>
                    </a:lnTo>
                    <a:lnTo>
                      <a:pt x="188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4" y="22"/>
                    </a:lnTo>
                    <a:lnTo>
                      <a:pt x="188" y="26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66" y="28"/>
                    </a:lnTo>
                    <a:lnTo>
                      <a:pt x="144" y="26"/>
                    </a:lnTo>
                    <a:lnTo>
                      <a:pt x="142" y="26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2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4" y="4"/>
                    </a:lnTo>
                    <a:lnTo>
                      <a:pt x="122" y="8"/>
                    </a:lnTo>
                    <a:lnTo>
                      <a:pt x="124" y="16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116" y="12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94" y="2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6" y="8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62" y="22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0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8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0" y="16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4" y="24"/>
                    </a:lnTo>
                    <a:lnTo>
                      <a:pt x="36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2" y="3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4" y="42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8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8" y="58"/>
                    </a:lnTo>
                    <a:lnTo>
                      <a:pt x="18" y="56"/>
                    </a:lnTo>
                    <a:lnTo>
                      <a:pt x="20" y="56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6" y="66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0" y="74"/>
                    </a:lnTo>
                    <a:lnTo>
                      <a:pt x="16" y="74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0" y="86"/>
                    </a:lnTo>
                    <a:lnTo>
                      <a:pt x="10" y="90"/>
                    </a:lnTo>
                    <a:lnTo>
                      <a:pt x="10" y="90"/>
                    </a:lnTo>
                    <a:lnTo>
                      <a:pt x="6" y="94"/>
                    </a:lnTo>
                    <a:lnTo>
                      <a:pt x="8" y="100"/>
                    </a:lnTo>
                    <a:lnTo>
                      <a:pt x="8" y="100"/>
                    </a:lnTo>
                    <a:lnTo>
                      <a:pt x="10" y="102"/>
                    </a:lnTo>
                    <a:lnTo>
                      <a:pt x="16" y="102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28" y="102"/>
                    </a:lnTo>
                    <a:lnTo>
                      <a:pt x="28" y="114"/>
                    </a:lnTo>
                    <a:lnTo>
                      <a:pt x="28" y="114"/>
                    </a:lnTo>
                    <a:lnTo>
                      <a:pt x="30" y="120"/>
                    </a:lnTo>
                    <a:lnTo>
                      <a:pt x="34" y="122"/>
                    </a:lnTo>
                    <a:lnTo>
                      <a:pt x="34" y="122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50" y="124"/>
                    </a:lnTo>
                    <a:lnTo>
                      <a:pt x="60" y="130"/>
                    </a:lnTo>
                    <a:lnTo>
                      <a:pt x="58" y="130"/>
                    </a:lnTo>
                    <a:lnTo>
                      <a:pt x="58" y="130"/>
                    </a:lnTo>
                    <a:lnTo>
                      <a:pt x="54" y="132"/>
                    </a:lnTo>
                    <a:lnTo>
                      <a:pt x="52" y="136"/>
                    </a:lnTo>
                    <a:lnTo>
                      <a:pt x="52" y="136"/>
                    </a:lnTo>
                    <a:lnTo>
                      <a:pt x="54" y="140"/>
                    </a:lnTo>
                    <a:lnTo>
                      <a:pt x="58" y="144"/>
                    </a:lnTo>
                    <a:lnTo>
                      <a:pt x="78" y="146"/>
                    </a:lnTo>
                    <a:lnTo>
                      <a:pt x="78" y="146"/>
                    </a:lnTo>
                    <a:lnTo>
                      <a:pt x="78" y="150"/>
                    </a:lnTo>
                    <a:lnTo>
                      <a:pt x="78" y="150"/>
                    </a:lnTo>
                    <a:lnTo>
                      <a:pt x="80" y="154"/>
                    </a:lnTo>
                    <a:lnTo>
                      <a:pt x="84" y="156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40" y="156"/>
                    </a:lnTo>
                    <a:lnTo>
                      <a:pt x="166" y="160"/>
                    </a:lnTo>
                    <a:lnTo>
                      <a:pt x="196" y="162"/>
                    </a:lnTo>
                    <a:lnTo>
                      <a:pt x="228" y="162"/>
                    </a:lnTo>
                    <a:lnTo>
                      <a:pt x="228" y="162"/>
                    </a:lnTo>
                    <a:lnTo>
                      <a:pt x="266" y="162"/>
                    </a:lnTo>
                    <a:lnTo>
                      <a:pt x="300" y="158"/>
                    </a:lnTo>
                    <a:lnTo>
                      <a:pt x="330" y="154"/>
                    </a:lnTo>
                    <a:lnTo>
                      <a:pt x="356" y="148"/>
                    </a:lnTo>
                    <a:lnTo>
                      <a:pt x="368" y="154"/>
                    </a:lnTo>
                    <a:lnTo>
                      <a:pt x="368" y="154"/>
                    </a:lnTo>
                    <a:lnTo>
                      <a:pt x="374" y="154"/>
                    </a:lnTo>
                    <a:lnTo>
                      <a:pt x="378" y="150"/>
                    </a:lnTo>
                    <a:lnTo>
                      <a:pt x="378" y="150"/>
                    </a:lnTo>
                    <a:lnTo>
                      <a:pt x="378" y="146"/>
                    </a:lnTo>
                    <a:lnTo>
                      <a:pt x="376" y="142"/>
                    </a:lnTo>
                    <a:lnTo>
                      <a:pt x="390" y="146"/>
                    </a:lnTo>
                    <a:lnTo>
                      <a:pt x="390" y="146"/>
                    </a:lnTo>
                    <a:lnTo>
                      <a:pt x="396" y="144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396" y="136"/>
                    </a:lnTo>
                    <a:lnTo>
                      <a:pt x="392" y="132"/>
                    </a:lnTo>
                    <a:lnTo>
                      <a:pt x="392" y="132"/>
                    </a:lnTo>
                    <a:lnTo>
                      <a:pt x="408" y="122"/>
                    </a:lnTo>
                    <a:lnTo>
                      <a:pt x="410" y="128"/>
                    </a:lnTo>
                    <a:lnTo>
                      <a:pt x="410" y="128"/>
                    </a:lnTo>
                    <a:lnTo>
                      <a:pt x="414" y="130"/>
                    </a:lnTo>
                    <a:lnTo>
                      <a:pt x="418" y="130"/>
                    </a:lnTo>
                    <a:lnTo>
                      <a:pt x="418" y="130"/>
                    </a:lnTo>
                    <a:lnTo>
                      <a:pt x="422" y="128"/>
                    </a:lnTo>
                    <a:lnTo>
                      <a:pt x="422" y="122"/>
                    </a:lnTo>
                    <a:lnTo>
                      <a:pt x="420" y="114"/>
                    </a:lnTo>
                    <a:lnTo>
                      <a:pt x="420" y="114"/>
                    </a:lnTo>
                    <a:lnTo>
                      <a:pt x="422" y="110"/>
                    </a:lnTo>
                    <a:lnTo>
                      <a:pt x="428" y="112"/>
                    </a:lnTo>
                    <a:lnTo>
                      <a:pt x="428" y="112"/>
                    </a:lnTo>
                    <a:lnTo>
                      <a:pt x="432" y="112"/>
                    </a:lnTo>
                    <a:lnTo>
                      <a:pt x="436" y="108"/>
                    </a:lnTo>
                    <a:lnTo>
                      <a:pt x="436" y="108"/>
                    </a:lnTo>
                    <a:lnTo>
                      <a:pt x="436" y="104"/>
                    </a:lnTo>
                    <a:lnTo>
                      <a:pt x="432" y="100"/>
                    </a:lnTo>
                    <a:lnTo>
                      <a:pt x="444" y="94"/>
                    </a:lnTo>
                    <a:lnTo>
                      <a:pt x="444" y="94"/>
                    </a:lnTo>
                    <a:lnTo>
                      <a:pt x="448" y="90"/>
                    </a:lnTo>
                    <a:lnTo>
                      <a:pt x="446" y="84"/>
                    </a:lnTo>
                    <a:lnTo>
                      <a:pt x="446" y="84"/>
                    </a:lnTo>
                    <a:lnTo>
                      <a:pt x="442" y="82"/>
                    </a:lnTo>
                    <a:lnTo>
                      <a:pt x="438" y="82"/>
                    </a:lnTo>
                    <a:lnTo>
                      <a:pt x="438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/>
              <p:cNvSpPr>
                <a:spLocks/>
              </p:cNvSpPr>
              <p:nvPr/>
            </p:nvSpPr>
            <p:spPr bwMode="auto">
              <a:xfrm>
                <a:off x="530" y="2016"/>
                <a:ext cx="178" cy="202"/>
              </a:xfrm>
              <a:custGeom>
                <a:avLst/>
                <a:gdLst>
                  <a:gd name="T0" fmla="*/ 32 w 178"/>
                  <a:gd name="T1" fmla="*/ 202 h 202"/>
                  <a:gd name="T2" fmla="*/ 32 w 178"/>
                  <a:gd name="T3" fmla="*/ 202 h 202"/>
                  <a:gd name="T4" fmla="*/ 34 w 178"/>
                  <a:gd name="T5" fmla="*/ 198 h 202"/>
                  <a:gd name="T6" fmla="*/ 34 w 178"/>
                  <a:gd name="T7" fmla="*/ 198 h 202"/>
                  <a:gd name="T8" fmla="*/ 36 w 178"/>
                  <a:gd name="T9" fmla="*/ 194 h 202"/>
                  <a:gd name="T10" fmla="*/ 40 w 178"/>
                  <a:gd name="T11" fmla="*/ 190 h 202"/>
                  <a:gd name="T12" fmla="*/ 44 w 178"/>
                  <a:gd name="T13" fmla="*/ 190 h 202"/>
                  <a:gd name="T14" fmla="*/ 50 w 178"/>
                  <a:gd name="T15" fmla="*/ 188 h 202"/>
                  <a:gd name="T16" fmla="*/ 50 w 178"/>
                  <a:gd name="T17" fmla="*/ 188 h 202"/>
                  <a:gd name="T18" fmla="*/ 54 w 178"/>
                  <a:gd name="T19" fmla="*/ 190 h 202"/>
                  <a:gd name="T20" fmla="*/ 58 w 178"/>
                  <a:gd name="T21" fmla="*/ 190 h 202"/>
                  <a:gd name="T22" fmla="*/ 78 w 178"/>
                  <a:gd name="T23" fmla="*/ 202 h 202"/>
                  <a:gd name="T24" fmla="*/ 84 w 178"/>
                  <a:gd name="T25" fmla="*/ 198 h 202"/>
                  <a:gd name="T26" fmla="*/ 84 w 178"/>
                  <a:gd name="T27" fmla="*/ 198 h 202"/>
                  <a:gd name="T28" fmla="*/ 90 w 178"/>
                  <a:gd name="T29" fmla="*/ 196 h 202"/>
                  <a:gd name="T30" fmla="*/ 94 w 178"/>
                  <a:gd name="T31" fmla="*/ 196 h 202"/>
                  <a:gd name="T32" fmla="*/ 94 w 178"/>
                  <a:gd name="T33" fmla="*/ 196 h 202"/>
                  <a:gd name="T34" fmla="*/ 102 w 178"/>
                  <a:gd name="T35" fmla="*/ 198 h 202"/>
                  <a:gd name="T36" fmla="*/ 104 w 178"/>
                  <a:gd name="T37" fmla="*/ 198 h 202"/>
                  <a:gd name="T38" fmla="*/ 104 w 178"/>
                  <a:gd name="T39" fmla="*/ 198 h 202"/>
                  <a:gd name="T40" fmla="*/ 108 w 178"/>
                  <a:gd name="T41" fmla="*/ 196 h 202"/>
                  <a:gd name="T42" fmla="*/ 114 w 178"/>
                  <a:gd name="T43" fmla="*/ 194 h 202"/>
                  <a:gd name="T44" fmla="*/ 114 w 178"/>
                  <a:gd name="T45" fmla="*/ 194 h 202"/>
                  <a:gd name="T46" fmla="*/ 122 w 178"/>
                  <a:gd name="T47" fmla="*/ 196 h 202"/>
                  <a:gd name="T48" fmla="*/ 128 w 178"/>
                  <a:gd name="T49" fmla="*/ 202 h 202"/>
                  <a:gd name="T50" fmla="*/ 128 w 178"/>
                  <a:gd name="T51" fmla="*/ 202 h 202"/>
                  <a:gd name="T52" fmla="*/ 164 w 178"/>
                  <a:gd name="T53" fmla="*/ 200 h 202"/>
                  <a:gd name="T54" fmla="*/ 164 w 178"/>
                  <a:gd name="T55" fmla="*/ 200 h 202"/>
                  <a:gd name="T56" fmla="*/ 170 w 178"/>
                  <a:gd name="T57" fmla="*/ 190 h 202"/>
                  <a:gd name="T58" fmla="*/ 174 w 178"/>
                  <a:gd name="T59" fmla="*/ 176 h 202"/>
                  <a:gd name="T60" fmla="*/ 178 w 178"/>
                  <a:gd name="T61" fmla="*/ 162 h 202"/>
                  <a:gd name="T62" fmla="*/ 178 w 178"/>
                  <a:gd name="T63" fmla="*/ 146 h 202"/>
                  <a:gd name="T64" fmla="*/ 178 w 178"/>
                  <a:gd name="T65" fmla="*/ 146 h 202"/>
                  <a:gd name="T66" fmla="*/ 176 w 178"/>
                  <a:gd name="T67" fmla="*/ 124 h 202"/>
                  <a:gd name="T68" fmla="*/ 170 w 178"/>
                  <a:gd name="T69" fmla="*/ 98 h 202"/>
                  <a:gd name="T70" fmla="*/ 162 w 178"/>
                  <a:gd name="T71" fmla="*/ 74 h 202"/>
                  <a:gd name="T72" fmla="*/ 150 w 178"/>
                  <a:gd name="T73" fmla="*/ 52 h 202"/>
                  <a:gd name="T74" fmla="*/ 138 w 178"/>
                  <a:gd name="T75" fmla="*/ 32 h 202"/>
                  <a:gd name="T76" fmla="*/ 122 w 178"/>
                  <a:gd name="T77" fmla="*/ 16 h 202"/>
                  <a:gd name="T78" fmla="*/ 114 w 178"/>
                  <a:gd name="T79" fmla="*/ 8 h 202"/>
                  <a:gd name="T80" fmla="*/ 106 w 178"/>
                  <a:gd name="T81" fmla="*/ 4 h 202"/>
                  <a:gd name="T82" fmla="*/ 98 w 178"/>
                  <a:gd name="T83" fmla="*/ 2 h 202"/>
                  <a:gd name="T84" fmla="*/ 90 w 178"/>
                  <a:gd name="T85" fmla="*/ 0 h 202"/>
                  <a:gd name="T86" fmla="*/ 90 w 178"/>
                  <a:gd name="T87" fmla="*/ 0 h 202"/>
                  <a:gd name="T88" fmla="*/ 82 w 178"/>
                  <a:gd name="T89" fmla="*/ 2 h 202"/>
                  <a:gd name="T90" fmla="*/ 76 w 178"/>
                  <a:gd name="T91" fmla="*/ 4 h 202"/>
                  <a:gd name="T92" fmla="*/ 62 w 178"/>
                  <a:gd name="T93" fmla="*/ 10 h 202"/>
                  <a:gd name="T94" fmla="*/ 48 w 178"/>
                  <a:gd name="T95" fmla="*/ 22 h 202"/>
                  <a:gd name="T96" fmla="*/ 36 w 178"/>
                  <a:gd name="T97" fmla="*/ 38 h 202"/>
                  <a:gd name="T98" fmla="*/ 30 w 178"/>
                  <a:gd name="T99" fmla="*/ 50 h 202"/>
                  <a:gd name="T100" fmla="*/ 30 w 178"/>
                  <a:gd name="T101" fmla="*/ 50 h 202"/>
                  <a:gd name="T102" fmla="*/ 18 w 178"/>
                  <a:gd name="T103" fmla="*/ 72 h 202"/>
                  <a:gd name="T104" fmla="*/ 8 w 178"/>
                  <a:gd name="T105" fmla="*/ 98 h 202"/>
                  <a:gd name="T106" fmla="*/ 2 w 178"/>
                  <a:gd name="T107" fmla="*/ 122 h 202"/>
                  <a:gd name="T108" fmla="*/ 0 w 178"/>
                  <a:gd name="T109" fmla="*/ 146 h 202"/>
                  <a:gd name="T110" fmla="*/ 0 w 178"/>
                  <a:gd name="T111" fmla="*/ 146 h 202"/>
                  <a:gd name="T112" fmla="*/ 0 w 178"/>
                  <a:gd name="T113" fmla="*/ 162 h 202"/>
                  <a:gd name="T114" fmla="*/ 4 w 178"/>
                  <a:gd name="T115" fmla="*/ 176 h 202"/>
                  <a:gd name="T116" fmla="*/ 8 w 178"/>
                  <a:gd name="T117" fmla="*/ 190 h 202"/>
                  <a:gd name="T118" fmla="*/ 16 w 178"/>
                  <a:gd name="T119" fmla="*/ 202 h 202"/>
                  <a:gd name="T120" fmla="*/ 16 w 178"/>
                  <a:gd name="T121" fmla="*/ 202 h 202"/>
                  <a:gd name="T122" fmla="*/ 32 w 178"/>
                  <a:gd name="T123" fmla="*/ 202 h 202"/>
                  <a:gd name="T124" fmla="*/ 32 w 178"/>
                  <a:gd name="T12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8" h="202">
                    <a:moveTo>
                      <a:pt x="32" y="202"/>
                    </a:moveTo>
                    <a:lnTo>
                      <a:pt x="32" y="202"/>
                    </a:lnTo>
                    <a:lnTo>
                      <a:pt x="34" y="198"/>
                    </a:lnTo>
                    <a:lnTo>
                      <a:pt x="34" y="198"/>
                    </a:lnTo>
                    <a:lnTo>
                      <a:pt x="36" y="194"/>
                    </a:lnTo>
                    <a:lnTo>
                      <a:pt x="40" y="190"/>
                    </a:lnTo>
                    <a:lnTo>
                      <a:pt x="44" y="190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8" y="190"/>
                    </a:lnTo>
                    <a:lnTo>
                      <a:pt x="78" y="202"/>
                    </a:lnTo>
                    <a:lnTo>
                      <a:pt x="84" y="198"/>
                    </a:lnTo>
                    <a:lnTo>
                      <a:pt x="84" y="198"/>
                    </a:lnTo>
                    <a:lnTo>
                      <a:pt x="90" y="196"/>
                    </a:lnTo>
                    <a:lnTo>
                      <a:pt x="94" y="196"/>
                    </a:lnTo>
                    <a:lnTo>
                      <a:pt x="94" y="196"/>
                    </a:lnTo>
                    <a:lnTo>
                      <a:pt x="102" y="198"/>
                    </a:lnTo>
                    <a:lnTo>
                      <a:pt x="104" y="198"/>
                    </a:lnTo>
                    <a:lnTo>
                      <a:pt x="104" y="198"/>
                    </a:lnTo>
                    <a:lnTo>
                      <a:pt x="108" y="196"/>
                    </a:lnTo>
                    <a:lnTo>
                      <a:pt x="114" y="194"/>
                    </a:lnTo>
                    <a:lnTo>
                      <a:pt x="114" y="194"/>
                    </a:lnTo>
                    <a:lnTo>
                      <a:pt x="122" y="196"/>
                    </a:lnTo>
                    <a:lnTo>
                      <a:pt x="128" y="202"/>
                    </a:lnTo>
                    <a:lnTo>
                      <a:pt x="128" y="202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0" y="190"/>
                    </a:lnTo>
                    <a:lnTo>
                      <a:pt x="174" y="176"/>
                    </a:lnTo>
                    <a:lnTo>
                      <a:pt x="178" y="162"/>
                    </a:lnTo>
                    <a:lnTo>
                      <a:pt x="178" y="146"/>
                    </a:lnTo>
                    <a:lnTo>
                      <a:pt x="178" y="146"/>
                    </a:lnTo>
                    <a:lnTo>
                      <a:pt x="176" y="124"/>
                    </a:lnTo>
                    <a:lnTo>
                      <a:pt x="170" y="98"/>
                    </a:lnTo>
                    <a:lnTo>
                      <a:pt x="162" y="74"/>
                    </a:lnTo>
                    <a:lnTo>
                      <a:pt x="150" y="52"/>
                    </a:lnTo>
                    <a:lnTo>
                      <a:pt x="138" y="32"/>
                    </a:lnTo>
                    <a:lnTo>
                      <a:pt x="122" y="16"/>
                    </a:lnTo>
                    <a:lnTo>
                      <a:pt x="114" y="8"/>
                    </a:lnTo>
                    <a:lnTo>
                      <a:pt x="106" y="4"/>
                    </a:lnTo>
                    <a:lnTo>
                      <a:pt x="9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82" y="2"/>
                    </a:lnTo>
                    <a:lnTo>
                      <a:pt x="76" y="4"/>
                    </a:lnTo>
                    <a:lnTo>
                      <a:pt x="62" y="10"/>
                    </a:lnTo>
                    <a:lnTo>
                      <a:pt x="48" y="22"/>
                    </a:lnTo>
                    <a:lnTo>
                      <a:pt x="36" y="3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18" y="72"/>
                    </a:lnTo>
                    <a:lnTo>
                      <a:pt x="8" y="98"/>
                    </a:lnTo>
                    <a:lnTo>
                      <a:pt x="2" y="12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0" y="162"/>
                    </a:lnTo>
                    <a:lnTo>
                      <a:pt x="4" y="176"/>
                    </a:lnTo>
                    <a:lnTo>
                      <a:pt x="8" y="190"/>
                    </a:lnTo>
                    <a:lnTo>
                      <a:pt x="16" y="202"/>
                    </a:lnTo>
                    <a:lnTo>
                      <a:pt x="16" y="202"/>
                    </a:lnTo>
                    <a:lnTo>
                      <a:pt x="32" y="202"/>
                    </a:lnTo>
                    <a:lnTo>
                      <a:pt x="32" y="2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489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487624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3705646" y="419576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03119" y="5852162"/>
            <a:ext cx="1214847" cy="213712"/>
          </a:xfrm>
          <a:prstGeom prst="rect">
            <a:avLst/>
          </a:prstGeom>
          <a:solidFill>
            <a:srgbClr val="FFFF00"/>
          </a:solidFill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61809" y="5379812"/>
            <a:ext cx="211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Analytical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Foraging radius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Survey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Tracking data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9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6" y="877926"/>
            <a:ext cx="8858246" cy="5110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3568457" y="50165"/>
            <a:ext cx="732697" cy="643249"/>
            <a:chOff x="3568457" y="50165"/>
            <a:chExt cx="732697" cy="643249"/>
          </a:xfrm>
        </p:grpSpPr>
        <p:sp>
          <p:nvSpPr>
            <p:cNvPr id="14" name="Rectangle 13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45326" y="6007181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/>
              <a:t>Survey Data Approach</a:t>
            </a:r>
          </a:p>
          <a:p>
            <a:pPr algn="ctr"/>
            <a:r>
              <a:rPr lang="en-US" sz="2000" dirty="0" smtClean="0"/>
              <a:t>Smith et al. 2014, </a:t>
            </a:r>
            <a:r>
              <a:rPr lang="en-US" sz="2000" i="1" dirty="0" smtClean="0"/>
              <a:t>Biological Conservation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89" y="1077989"/>
            <a:ext cx="869769" cy="10974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988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PRESENCE</a:t>
            </a:r>
            <a:endParaRPr lang="en-US" sz="2000" dirty="0"/>
          </a:p>
          <a:p>
            <a:pPr algn="ctr"/>
            <a:r>
              <a:rPr lang="en-US" sz="2000" dirty="0"/>
              <a:t>The distribution of Crested Auklet data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6" y="885454"/>
            <a:ext cx="8858248" cy="5110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/>
          <p:cNvGrpSpPr/>
          <p:nvPr/>
        </p:nvGrpSpPr>
        <p:grpSpPr>
          <a:xfrm>
            <a:off x="3568457" y="50165"/>
            <a:ext cx="732697" cy="643249"/>
            <a:chOff x="3568457" y="50165"/>
            <a:chExt cx="732697" cy="643249"/>
          </a:xfrm>
        </p:grpSpPr>
        <p:sp>
          <p:nvSpPr>
            <p:cNvPr id="10" name="Rectangle 9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39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PERSISTENT, ADJACENT</a:t>
            </a:r>
            <a:endParaRPr lang="en-US" sz="2000" dirty="0"/>
          </a:p>
          <a:p>
            <a:pPr algn="ctr"/>
            <a:r>
              <a:rPr lang="en-US" sz="2000" dirty="0"/>
              <a:t>Data that will be used for </a:t>
            </a:r>
            <a:r>
              <a:rPr lang="en-US" sz="2000" dirty="0" smtClean="0"/>
              <a:t>hotspot analysis of </a:t>
            </a:r>
            <a:r>
              <a:rPr lang="en-US" sz="2000" dirty="0"/>
              <a:t>Crested Auklets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6" y="885454"/>
            <a:ext cx="8858243" cy="5110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3568457" y="50165"/>
            <a:ext cx="732697" cy="643249"/>
            <a:chOff x="3568457" y="50165"/>
            <a:chExt cx="732697" cy="643249"/>
          </a:xfrm>
        </p:grpSpPr>
        <p:sp>
          <p:nvSpPr>
            <p:cNvPr id="11" name="Rectangle 10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85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ANALYZE </a:t>
            </a:r>
            <a:r>
              <a:rPr lang="en-US" sz="2000" dirty="0"/>
              <a:t>LOCAL ABUNDANCE</a:t>
            </a:r>
          </a:p>
          <a:p>
            <a:pPr algn="ctr"/>
            <a:r>
              <a:rPr lang="en-US" sz="2000" dirty="0"/>
              <a:t>Results of the </a:t>
            </a:r>
            <a:r>
              <a:rPr lang="en-US" sz="2000" dirty="0" smtClean="0"/>
              <a:t>hotspot analysis </a:t>
            </a:r>
            <a:r>
              <a:rPr lang="en-US" sz="2000" dirty="0"/>
              <a:t>for Crested Auklet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6" y="885453"/>
            <a:ext cx="8858243" cy="5110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3568457" y="50165"/>
            <a:ext cx="732697" cy="643249"/>
            <a:chOff x="3568457" y="50165"/>
            <a:chExt cx="732697" cy="643249"/>
          </a:xfrm>
        </p:grpSpPr>
        <p:sp>
          <p:nvSpPr>
            <p:cNvPr id="11" name="Rectangle 10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41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VALIDATE IBAs</a:t>
            </a:r>
          </a:p>
          <a:p>
            <a:pPr algn="ctr"/>
            <a:r>
              <a:rPr lang="en-US" sz="2000" dirty="0"/>
              <a:t>Adequate abundance, repeated high use, multi-year persistence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3" y="885452"/>
            <a:ext cx="8858239" cy="511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Group 9"/>
          <p:cNvGrpSpPr/>
          <p:nvPr/>
        </p:nvGrpSpPr>
        <p:grpSpPr>
          <a:xfrm>
            <a:off x="3568457" y="50165"/>
            <a:ext cx="732697" cy="643249"/>
            <a:chOff x="3568457" y="50165"/>
            <a:chExt cx="732697" cy="643249"/>
          </a:xfrm>
        </p:grpSpPr>
        <p:sp>
          <p:nvSpPr>
            <p:cNvPr id="11" name="Rectangle 10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0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818762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3705646" y="419576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03119" y="6061170"/>
            <a:ext cx="1214847" cy="213712"/>
          </a:xfrm>
          <a:prstGeom prst="rect">
            <a:avLst/>
          </a:prstGeom>
          <a:solidFill>
            <a:srgbClr val="FFFF00"/>
          </a:solidFill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61809" y="5379812"/>
            <a:ext cx="211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Analytical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Foraging radius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Survey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Tracking data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96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68457" y="52483"/>
            <a:ext cx="732697" cy="60174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/>
          </a:p>
        </p:txBody>
      </p:sp>
      <p:grpSp>
        <p:nvGrpSpPr>
          <p:cNvPr id="24" name="Group 23"/>
          <p:cNvGrpSpPr/>
          <p:nvPr/>
        </p:nvGrpSpPr>
        <p:grpSpPr>
          <a:xfrm>
            <a:off x="3614318" y="104504"/>
            <a:ext cx="658144" cy="454621"/>
            <a:chOff x="-347663" y="2259013"/>
            <a:chExt cx="790576" cy="546100"/>
          </a:xfrm>
        </p:grpSpPr>
        <p:sp>
          <p:nvSpPr>
            <p:cNvPr id="25" name="AutoShape 24"/>
            <p:cNvSpPr>
              <a:spLocks noChangeAspect="1" noChangeArrowheads="1" noTextEdit="1"/>
            </p:cNvSpPr>
            <p:nvPr/>
          </p:nvSpPr>
          <p:spPr bwMode="auto">
            <a:xfrm>
              <a:off x="-347663" y="2259013"/>
              <a:ext cx="790576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-347663" y="2744788"/>
              <a:ext cx="346075" cy="60325"/>
            </a:xfrm>
            <a:custGeom>
              <a:avLst/>
              <a:gdLst>
                <a:gd name="T0" fmla="*/ 210 w 218"/>
                <a:gd name="T1" fmla="*/ 8 h 38"/>
                <a:gd name="T2" fmla="*/ 202 w 218"/>
                <a:gd name="T3" fmla="*/ 12 h 38"/>
                <a:gd name="T4" fmla="*/ 200 w 218"/>
                <a:gd name="T5" fmla="*/ 12 h 38"/>
                <a:gd name="T6" fmla="*/ 190 w 218"/>
                <a:gd name="T7" fmla="*/ 16 h 38"/>
                <a:gd name="T8" fmla="*/ 166 w 218"/>
                <a:gd name="T9" fmla="*/ 22 h 38"/>
                <a:gd name="T10" fmla="*/ 152 w 218"/>
                <a:gd name="T11" fmla="*/ 24 h 38"/>
                <a:gd name="T12" fmla="*/ 128 w 218"/>
                <a:gd name="T13" fmla="*/ 20 h 38"/>
                <a:gd name="T14" fmla="*/ 106 w 218"/>
                <a:gd name="T15" fmla="*/ 12 h 38"/>
                <a:gd name="T16" fmla="*/ 94 w 218"/>
                <a:gd name="T17" fmla="*/ 8 h 38"/>
                <a:gd name="T18" fmla="*/ 70 w 218"/>
                <a:gd name="T19" fmla="*/ 0 h 38"/>
                <a:gd name="T20" fmla="*/ 58 w 218"/>
                <a:gd name="T21" fmla="*/ 0 h 38"/>
                <a:gd name="T22" fmla="*/ 32 w 218"/>
                <a:gd name="T23" fmla="*/ 4 h 38"/>
                <a:gd name="T24" fmla="*/ 10 w 218"/>
                <a:gd name="T25" fmla="*/ 12 h 38"/>
                <a:gd name="T26" fmla="*/ 4 w 218"/>
                <a:gd name="T27" fmla="*/ 16 h 38"/>
                <a:gd name="T28" fmla="*/ 0 w 218"/>
                <a:gd name="T29" fmla="*/ 22 h 38"/>
                <a:gd name="T30" fmla="*/ 0 w 218"/>
                <a:gd name="T31" fmla="*/ 24 h 38"/>
                <a:gd name="T32" fmla="*/ 6 w 218"/>
                <a:gd name="T33" fmla="*/ 26 h 38"/>
                <a:gd name="T34" fmla="*/ 10 w 218"/>
                <a:gd name="T35" fmla="*/ 26 h 38"/>
                <a:gd name="T36" fmla="*/ 32 w 218"/>
                <a:gd name="T37" fmla="*/ 18 h 38"/>
                <a:gd name="T38" fmla="*/ 58 w 218"/>
                <a:gd name="T39" fmla="*/ 14 h 38"/>
                <a:gd name="T40" fmla="*/ 70 w 218"/>
                <a:gd name="T41" fmla="*/ 14 h 38"/>
                <a:gd name="T42" fmla="*/ 94 w 218"/>
                <a:gd name="T43" fmla="*/ 20 h 38"/>
                <a:gd name="T44" fmla="*/ 106 w 218"/>
                <a:gd name="T45" fmla="*/ 26 h 38"/>
                <a:gd name="T46" fmla="*/ 128 w 218"/>
                <a:gd name="T47" fmla="*/ 34 h 38"/>
                <a:gd name="T48" fmla="*/ 152 w 218"/>
                <a:gd name="T49" fmla="*/ 38 h 38"/>
                <a:gd name="T50" fmla="*/ 166 w 218"/>
                <a:gd name="T51" fmla="*/ 36 h 38"/>
                <a:gd name="T52" fmla="*/ 190 w 218"/>
                <a:gd name="T53" fmla="*/ 30 h 38"/>
                <a:gd name="T54" fmla="*/ 200 w 218"/>
                <a:gd name="T55" fmla="*/ 26 h 38"/>
                <a:gd name="T56" fmla="*/ 210 w 218"/>
                <a:gd name="T57" fmla="*/ 22 h 38"/>
                <a:gd name="T58" fmla="*/ 212 w 218"/>
                <a:gd name="T59" fmla="*/ 20 h 38"/>
                <a:gd name="T60" fmla="*/ 218 w 218"/>
                <a:gd name="T61" fmla="*/ 4 h 38"/>
                <a:gd name="T62" fmla="*/ 212 w 218"/>
                <a:gd name="T63" fmla="*/ 8 h 38"/>
                <a:gd name="T64" fmla="*/ 210 w 218"/>
                <a:gd name="T6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8" h="38">
                  <a:moveTo>
                    <a:pt x="210" y="8"/>
                  </a:moveTo>
                  <a:lnTo>
                    <a:pt x="210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78" y="20"/>
                  </a:lnTo>
                  <a:lnTo>
                    <a:pt x="166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40" y="22"/>
                  </a:lnTo>
                  <a:lnTo>
                    <a:pt x="128" y="20"/>
                  </a:lnTo>
                  <a:lnTo>
                    <a:pt x="116" y="16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94" y="8"/>
                  </a:lnTo>
                  <a:lnTo>
                    <a:pt x="82" y="4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0" y="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2" y="18"/>
                  </a:lnTo>
                  <a:lnTo>
                    <a:pt x="44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82" y="18"/>
                  </a:lnTo>
                  <a:lnTo>
                    <a:pt x="94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30"/>
                  </a:lnTo>
                  <a:lnTo>
                    <a:pt x="128" y="34"/>
                  </a:lnTo>
                  <a:lnTo>
                    <a:pt x="140" y="36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66" y="36"/>
                  </a:lnTo>
                  <a:lnTo>
                    <a:pt x="178" y="34"/>
                  </a:lnTo>
                  <a:lnTo>
                    <a:pt x="190" y="30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8" y="18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8"/>
                  </a:lnTo>
                  <a:lnTo>
                    <a:pt x="21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87313" y="2744788"/>
              <a:ext cx="355600" cy="60325"/>
            </a:xfrm>
            <a:custGeom>
              <a:avLst/>
              <a:gdLst>
                <a:gd name="T0" fmla="*/ 214 w 224"/>
                <a:gd name="T1" fmla="*/ 12 h 38"/>
                <a:gd name="T2" fmla="*/ 192 w 224"/>
                <a:gd name="T3" fmla="*/ 4 h 38"/>
                <a:gd name="T4" fmla="*/ 166 w 224"/>
                <a:gd name="T5" fmla="*/ 0 h 38"/>
                <a:gd name="T6" fmla="*/ 152 w 224"/>
                <a:gd name="T7" fmla="*/ 0 h 38"/>
                <a:gd name="T8" fmla="*/ 128 w 224"/>
                <a:gd name="T9" fmla="*/ 8 h 38"/>
                <a:gd name="T10" fmla="*/ 118 w 224"/>
                <a:gd name="T11" fmla="*/ 12 h 38"/>
                <a:gd name="T12" fmla="*/ 96 w 224"/>
                <a:gd name="T13" fmla="*/ 20 h 38"/>
                <a:gd name="T14" fmla="*/ 70 w 224"/>
                <a:gd name="T15" fmla="*/ 24 h 38"/>
                <a:gd name="T16" fmla="*/ 58 w 224"/>
                <a:gd name="T17" fmla="*/ 22 h 38"/>
                <a:gd name="T18" fmla="*/ 32 w 224"/>
                <a:gd name="T19" fmla="*/ 16 h 38"/>
                <a:gd name="T20" fmla="*/ 22 w 224"/>
                <a:gd name="T21" fmla="*/ 12 h 38"/>
                <a:gd name="T22" fmla="*/ 22 w 224"/>
                <a:gd name="T23" fmla="*/ 12 h 38"/>
                <a:gd name="T24" fmla="*/ 12 w 224"/>
                <a:gd name="T25" fmla="*/ 8 h 38"/>
                <a:gd name="T26" fmla="*/ 12 w 224"/>
                <a:gd name="T27" fmla="*/ 8 h 38"/>
                <a:gd name="T28" fmla="*/ 4 w 224"/>
                <a:gd name="T29" fmla="*/ 4 h 38"/>
                <a:gd name="T30" fmla="*/ 0 w 224"/>
                <a:gd name="T31" fmla="*/ 4 h 38"/>
                <a:gd name="T32" fmla="*/ 0 w 224"/>
                <a:gd name="T33" fmla="*/ 18 h 38"/>
                <a:gd name="T34" fmla="*/ 4 w 224"/>
                <a:gd name="T35" fmla="*/ 18 h 38"/>
                <a:gd name="T36" fmla="*/ 12 w 224"/>
                <a:gd name="T37" fmla="*/ 20 h 38"/>
                <a:gd name="T38" fmla="*/ 12 w 224"/>
                <a:gd name="T39" fmla="*/ 22 h 38"/>
                <a:gd name="T40" fmla="*/ 22 w 224"/>
                <a:gd name="T41" fmla="*/ 26 h 38"/>
                <a:gd name="T42" fmla="*/ 44 w 224"/>
                <a:gd name="T43" fmla="*/ 34 h 38"/>
                <a:gd name="T44" fmla="*/ 70 w 224"/>
                <a:gd name="T45" fmla="*/ 38 h 38"/>
                <a:gd name="T46" fmla="*/ 82 w 224"/>
                <a:gd name="T47" fmla="*/ 36 h 38"/>
                <a:gd name="T48" fmla="*/ 108 w 224"/>
                <a:gd name="T49" fmla="*/ 30 h 38"/>
                <a:gd name="T50" fmla="*/ 118 w 224"/>
                <a:gd name="T51" fmla="*/ 26 h 38"/>
                <a:gd name="T52" fmla="*/ 140 w 224"/>
                <a:gd name="T53" fmla="*/ 18 h 38"/>
                <a:gd name="T54" fmla="*/ 166 w 224"/>
                <a:gd name="T55" fmla="*/ 14 h 38"/>
                <a:gd name="T56" fmla="*/ 178 w 224"/>
                <a:gd name="T57" fmla="*/ 14 h 38"/>
                <a:gd name="T58" fmla="*/ 202 w 224"/>
                <a:gd name="T59" fmla="*/ 20 h 38"/>
                <a:gd name="T60" fmla="*/ 214 w 224"/>
                <a:gd name="T61" fmla="*/ 26 h 38"/>
                <a:gd name="T62" fmla="*/ 220 w 224"/>
                <a:gd name="T63" fmla="*/ 26 h 38"/>
                <a:gd name="T64" fmla="*/ 222 w 224"/>
                <a:gd name="T65" fmla="*/ 24 h 38"/>
                <a:gd name="T66" fmla="*/ 222 w 224"/>
                <a:gd name="T67" fmla="*/ 20 h 38"/>
                <a:gd name="T68" fmla="*/ 214 w 224"/>
                <a:gd name="T6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8">
                  <a:moveTo>
                    <a:pt x="214" y="12"/>
                  </a:moveTo>
                  <a:lnTo>
                    <a:pt x="214" y="12"/>
                  </a:lnTo>
                  <a:lnTo>
                    <a:pt x="202" y="6"/>
                  </a:lnTo>
                  <a:lnTo>
                    <a:pt x="192" y="4"/>
                  </a:lnTo>
                  <a:lnTo>
                    <a:pt x="178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52" y="0"/>
                  </a:lnTo>
                  <a:lnTo>
                    <a:pt x="140" y="4"/>
                  </a:lnTo>
                  <a:lnTo>
                    <a:pt x="128" y="8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08" y="16"/>
                  </a:lnTo>
                  <a:lnTo>
                    <a:pt x="96" y="20"/>
                  </a:lnTo>
                  <a:lnTo>
                    <a:pt x="82" y="2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58" y="22"/>
                  </a:lnTo>
                  <a:lnTo>
                    <a:pt x="44" y="20"/>
                  </a:lnTo>
                  <a:lnTo>
                    <a:pt x="3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32" y="30"/>
                  </a:lnTo>
                  <a:lnTo>
                    <a:pt x="44" y="34"/>
                  </a:lnTo>
                  <a:lnTo>
                    <a:pt x="58" y="36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82" y="36"/>
                  </a:lnTo>
                  <a:lnTo>
                    <a:pt x="96" y="34"/>
                  </a:lnTo>
                  <a:lnTo>
                    <a:pt x="108" y="30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8" y="20"/>
                  </a:lnTo>
                  <a:lnTo>
                    <a:pt x="140" y="18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78" y="14"/>
                  </a:lnTo>
                  <a:lnTo>
                    <a:pt x="192" y="18"/>
                  </a:lnTo>
                  <a:lnTo>
                    <a:pt x="202" y="20"/>
                  </a:lnTo>
                  <a:lnTo>
                    <a:pt x="214" y="26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0" y="26"/>
                  </a:lnTo>
                  <a:lnTo>
                    <a:pt x="222" y="24"/>
                  </a:lnTo>
                  <a:lnTo>
                    <a:pt x="222" y="24"/>
                  </a:lnTo>
                  <a:lnTo>
                    <a:pt x="224" y="22"/>
                  </a:lnTo>
                  <a:lnTo>
                    <a:pt x="222" y="20"/>
                  </a:lnTo>
                  <a:lnTo>
                    <a:pt x="220" y="16"/>
                  </a:lnTo>
                  <a:lnTo>
                    <a:pt x="214" y="12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-338138" y="2259013"/>
              <a:ext cx="638176" cy="546100"/>
            </a:xfrm>
            <a:custGeom>
              <a:avLst/>
              <a:gdLst>
                <a:gd name="T0" fmla="*/ 402 w 402"/>
                <a:gd name="T1" fmla="*/ 192 h 344"/>
                <a:gd name="T2" fmla="*/ 148 w 402"/>
                <a:gd name="T3" fmla="*/ 8 h 344"/>
                <a:gd name="T4" fmla="*/ 140 w 402"/>
                <a:gd name="T5" fmla="*/ 4 h 344"/>
                <a:gd name="T6" fmla="*/ 132 w 402"/>
                <a:gd name="T7" fmla="*/ 0 h 344"/>
                <a:gd name="T8" fmla="*/ 116 w 402"/>
                <a:gd name="T9" fmla="*/ 0 h 344"/>
                <a:gd name="T10" fmla="*/ 104 w 402"/>
                <a:gd name="T11" fmla="*/ 6 h 344"/>
                <a:gd name="T12" fmla="*/ 88 w 402"/>
                <a:gd name="T13" fmla="*/ 20 h 344"/>
                <a:gd name="T14" fmla="*/ 84 w 402"/>
                <a:gd name="T15" fmla="*/ 26 h 344"/>
                <a:gd name="T16" fmla="*/ 84 w 402"/>
                <a:gd name="T17" fmla="*/ 30 h 344"/>
                <a:gd name="T18" fmla="*/ 80 w 402"/>
                <a:gd name="T19" fmla="*/ 40 h 344"/>
                <a:gd name="T20" fmla="*/ 72 w 402"/>
                <a:gd name="T21" fmla="*/ 48 h 344"/>
                <a:gd name="T22" fmla="*/ 32 w 402"/>
                <a:gd name="T23" fmla="*/ 80 h 344"/>
                <a:gd name="T24" fmla="*/ 2 w 402"/>
                <a:gd name="T25" fmla="*/ 100 h 344"/>
                <a:gd name="T26" fmla="*/ 0 w 402"/>
                <a:gd name="T27" fmla="*/ 104 h 344"/>
                <a:gd name="T28" fmla="*/ 2 w 402"/>
                <a:gd name="T29" fmla="*/ 106 h 344"/>
                <a:gd name="T30" fmla="*/ 86 w 402"/>
                <a:gd name="T31" fmla="*/ 60 h 344"/>
                <a:gd name="T32" fmla="*/ 92 w 402"/>
                <a:gd name="T33" fmla="*/ 68 h 344"/>
                <a:gd name="T34" fmla="*/ 106 w 402"/>
                <a:gd name="T35" fmla="*/ 80 h 344"/>
                <a:gd name="T36" fmla="*/ 116 w 402"/>
                <a:gd name="T37" fmla="*/ 82 h 344"/>
                <a:gd name="T38" fmla="*/ 114 w 402"/>
                <a:gd name="T39" fmla="*/ 84 h 344"/>
                <a:gd name="T40" fmla="*/ 114 w 402"/>
                <a:gd name="T41" fmla="*/ 108 h 344"/>
                <a:gd name="T42" fmla="*/ 118 w 402"/>
                <a:gd name="T43" fmla="*/ 130 h 344"/>
                <a:gd name="T44" fmla="*/ 140 w 402"/>
                <a:gd name="T45" fmla="*/ 170 h 344"/>
                <a:gd name="T46" fmla="*/ 180 w 402"/>
                <a:gd name="T47" fmla="*/ 204 h 344"/>
                <a:gd name="T48" fmla="*/ 232 w 402"/>
                <a:gd name="T49" fmla="*/ 226 h 344"/>
                <a:gd name="T50" fmla="*/ 232 w 402"/>
                <a:gd name="T51" fmla="*/ 336 h 344"/>
                <a:gd name="T52" fmla="*/ 234 w 402"/>
                <a:gd name="T53" fmla="*/ 342 h 344"/>
                <a:gd name="T54" fmla="*/ 240 w 402"/>
                <a:gd name="T55" fmla="*/ 344 h 344"/>
                <a:gd name="T56" fmla="*/ 244 w 402"/>
                <a:gd name="T57" fmla="*/ 344 h 344"/>
                <a:gd name="T58" fmla="*/ 248 w 402"/>
                <a:gd name="T59" fmla="*/ 338 h 344"/>
                <a:gd name="T60" fmla="*/ 248 w 402"/>
                <a:gd name="T61" fmla="*/ 230 h 344"/>
                <a:gd name="T62" fmla="*/ 252 w 402"/>
                <a:gd name="T63" fmla="*/ 230 h 344"/>
                <a:gd name="T64" fmla="*/ 274 w 402"/>
                <a:gd name="T65" fmla="*/ 234 h 344"/>
                <a:gd name="T66" fmla="*/ 318 w 402"/>
                <a:gd name="T67" fmla="*/ 232 h 344"/>
                <a:gd name="T68" fmla="*/ 356 w 402"/>
                <a:gd name="T69" fmla="*/ 220 h 344"/>
                <a:gd name="T70" fmla="*/ 388 w 402"/>
                <a:gd name="T71" fmla="*/ 202 h 344"/>
                <a:gd name="T72" fmla="*/ 402 w 402"/>
                <a:gd name="T73" fmla="*/ 192 h 344"/>
                <a:gd name="T74" fmla="*/ 116 w 402"/>
                <a:gd name="T75" fmla="*/ 46 h 344"/>
                <a:gd name="T76" fmla="*/ 110 w 402"/>
                <a:gd name="T77" fmla="*/ 42 h 344"/>
                <a:gd name="T78" fmla="*/ 108 w 402"/>
                <a:gd name="T79" fmla="*/ 36 h 344"/>
                <a:gd name="T80" fmla="*/ 110 w 402"/>
                <a:gd name="T81" fmla="*/ 34 h 344"/>
                <a:gd name="T82" fmla="*/ 114 w 402"/>
                <a:gd name="T83" fmla="*/ 30 h 344"/>
                <a:gd name="T84" fmla="*/ 118 w 402"/>
                <a:gd name="T85" fmla="*/ 30 h 344"/>
                <a:gd name="T86" fmla="*/ 124 w 402"/>
                <a:gd name="T87" fmla="*/ 34 h 344"/>
                <a:gd name="T88" fmla="*/ 124 w 402"/>
                <a:gd name="T89" fmla="*/ 40 h 344"/>
                <a:gd name="T90" fmla="*/ 124 w 402"/>
                <a:gd name="T91" fmla="*/ 42 h 344"/>
                <a:gd name="T92" fmla="*/ 118 w 402"/>
                <a:gd name="T93" fmla="*/ 46 h 344"/>
                <a:gd name="T94" fmla="*/ 116 w 402"/>
                <a:gd name="T95" fmla="*/ 4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2" h="344">
                  <a:moveTo>
                    <a:pt x="402" y="192"/>
                  </a:moveTo>
                  <a:lnTo>
                    <a:pt x="402" y="192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0" y="4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4" y="6"/>
                  </a:lnTo>
                  <a:lnTo>
                    <a:pt x="92" y="14"/>
                  </a:lnTo>
                  <a:lnTo>
                    <a:pt x="88" y="20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0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56" y="62"/>
                  </a:lnTo>
                  <a:lnTo>
                    <a:pt x="32" y="80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4" y="104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74"/>
                  </a:lnTo>
                  <a:lnTo>
                    <a:pt x="106" y="80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14" y="108"/>
                  </a:lnTo>
                  <a:lnTo>
                    <a:pt x="116" y="118"/>
                  </a:lnTo>
                  <a:lnTo>
                    <a:pt x="118" y="130"/>
                  </a:lnTo>
                  <a:lnTo>
                    <a:pt x="128" y="150"/>
                  </a:lnTo>
                  <a:lnTo>
                    <a:pt x="140" y="170"/>
                  </a:lnTo>
                  <a:lnTo>
                    <a:pt x="158" y="188"/>
                  </a:lnTo>
                  <a:lnTo>
                    <a:pt x="180" y="204"/>
                  </a:lnTo>
                  <a:lnTo>
                    <a:pt x="204" y="216"/>
                  </a:lnTo>
                  <a:lnTo>
                    <a:pt x="232" y="226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2" y="338"/>
                  </a:lnTo>
                  <a:lnTo>
                    <a:pt x="234" y="342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0" y="344"/>
                  </a:lnTo>
                  <a:lnTo>
                    <a:pt x="244" y="344"/>
                  </a:lnTo>
                  <a:lnTo>
                    <a:pt x="246" y="342"/>
                  </a:lnTo>
                  <a:lnTo>
                    <a:pt x="248" y="338"/>
                  </a:lnTo>
                  <a:lnTo>
                    <a:pt x="248" y="336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52" y="230"/>
                  </a:lnTo>
                  <a:lnTo>
                    <a:pt x="252" y="230"/>
                  </a:lnTo>
                  <a:lnTo>
                    <a:pt x="274" y="234"/>
                  </a:lnTo>
                  <a:lnTo>
                    <a:pt x="296" y="234"/>
                  </a:lnTo>
                  <a:lnTo>
                    <a:pt x="318" y="232"/>
                  </a:lnTo>
                  <a:lnTo>
                    <a:pt x="338" y="228"/>
                  </a:lnTo>
                  <a:lnTo>
                    <a:pt x="356" y="220"/>
                  </a:lnTo>
                  <a:lnTo>
                    <a:pt x="372" y="212"/>
                  </a:lnTo>
                  <a:lnTo>
                    <a:pt x="388" y="202"/>
                  </a:lnTo>
                  <a:lnTo>
                    <a:pt x="402" y="192"/>
                  </a:lnTo>
                  <a:lnTo>
                    <a:pt x="402" y="192"/>
                  </a:lnTo>
                  <a:close/>
                  <a:moveTo>
                    <a:pt x="116" y="46"/>
                  </a:moveTo>
                  <a:lnTo>
                    <a:pt x="116" y="46"/>
                  </a:lnTo>
                  <a:lnTo>
                    <a:pt x="112" y="44"/>
                  </a:lnTo>
                  <a:lnTo>
                    <a:pt x="110" y="42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2"/>
                  </a:lnTo>
                  <a:lnTo>
                    <a:pt x="122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87313" y="2693988"/>
              <a:ext cx="333375" cy="60325"/>
            </a:xfrm>
            <a:custGeom>
              <a:avLst/>
              <a:gdLst>
                <a:gd name="T0" fmla="*/ 66 w 210"/>
                <a:gd name="T1" fmla="*/ 22 h 38"/>
                <a:gd name="T2" fmla="*/ 42 w 210"/>
                <a:gd name="T3" fmla="*/ 18 h 38"/>
                <a:gd name="T4" fmla="*/ 20 w 210"/>
                <a:gd name="T5" fmla="*/ 12 h 38"/>
                <a:gd name="T6" fmla="*/ 20 w 210"/>
                <a:gd name="T7" fmla="*/ 10 h 38"/>
                <a:gd name="T8" fmla="*/ 20 w 210"/>
                <a:gd name="T9" fmla="*/ 10 h 38"/>
                <a:gd name="T10" fmla="*/ 10 w 210"/>
                <a:gd name="T11" fmla="*/ 8 h 38"/>
                <a:gd name="T12" fmla="*/ 10 w 210"/>
                <a:gd name="T13" fmla="*/ 6 h 38"/>
                <a:gd name="T14" fmla="*/ 2 w 210"/>
                <a:gd name="T15" fmla="*/ 4 h 38"/>
                <a:gd name="T16" fmla="*/ 0 w 210"/>
                <a:gd name="T17" fmla="*/ 18 h 38"/>
                <a:gd name="T18" fmla="*/ 2 w 210"/>
                <a:gd name="T19" fmla="*/ 20 h 38"/>
                <a:gd name="T20" fmla="*/ 10 w 210"/>
                <a:gd name="T21" fmla="*/ 22 h 38"/>
                <a:gd name="T22" fmla="*/ 10 w 210"/>
                <a:gd name="T23" fmla="*/ 22 h 38"/>
                <a:gd name="T24" fmla="*/ 20 w 210"/>
                <a:gd name="T25" fmla="*/ 26 h 38"/>
                <a:gd name="T26" fmla="*/ 30 w 210"/>
                <a:gd name="T27" fmla="*/ 30 h 38"/>
                <a:gd name="T28" fmla="*/ 54 w 210"/>
                <a:gd name="T29" fmla="*/ 36 h 38"/>
                <a:gd name="T30" fmla="*/ 66 w 210"/>
                <a:gd name="T31" fmla="*/ 38 h 38"/>
                <a:gd name="T32" fmla="*/ 90 w 210"/>
                <a:gd name="T33" fmla="*/ 34 h 38"/>
                <a:gd name="T34" fmla="*/ 112 w 210"/>
                <a:gd name="T35" fmla="*/ 26 h 38"/>
                <a:gd name="T36" fmla="*/ 144 w 210"/>
                <a:gd name="T37" fmla="*/ 16 h 38"/>
                <a:gd name="T38" fmla="*/ 156 w 210"/>
                <a:gd name="T39" fmla="*/ 14 h 38"/>
                <a:gd name="T40" fmla="*/ 180 w 210"/>
                <a:gd name="T41" fmla="*/ 18 h 38"/>
                <a:gd name="T42" fmla="*/ 202 w 210"/>
                <a:gd name="T43" fmla="*/ 26 h 38"/>
                <a:gd name="T44" fmla="*/ 206 w 210"/>
                <a:gd name="T45" fmla="*/ 26 h 38"/>
                <a:gd name="T46" fmla="*/ 210 w 210"/>
                <a:gd name="T47" fmla="*/ 22 h 38"/>
                <a:gd name="T48" fmla="*/ 210 w 210"/>
                <a:gd name="T49" fmla="*/ 18 h 38"/>
                <a:gd name="T50" fmla="*/ 202 w 210"/>
                <a:gd name="T51" fmla="*/ 10 h 38"/>
                <a:gd name="T52" fmla="*/ 192 w 210"/>
                <a:gd name="T53" fmla="*/ 6 h 38"/>
                <a:gd name="T54" fmla="*/ 168 w 210"/>
                <a:gd name="T55" fmla="*/ 0 h 38"/>
                <a:gd name="T56" fmla="*/ 156 w 210"/>
                <a:gd name="T57" fmla="*/ 0 h 38"/>
                <a:gd name="T58" fmla="*/ 132 w 210"/>
                <a:gd name="T59" fmla="*/ 4 h 38"/>
                <a:gd name="T60" fmla="*/ 112 w 210"/>
                <a:gd name="T61" fmla="*/ 12 h 38"/>
                <a:gd name="T62" fmla="*/ 90 w 210"/>
                <a:gd name="T63" fmla="*/ 18 h 38"/>
                <a:gd name="T64" fmla="*/ 66 w 210"/>
                <a:gd name="T6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38">
                  <a:moveTo>
                    <a:pt x="66" y="22"/>
                  </a:moveTo>
                  <a:lnTo>
                    <a:pt x="66" y="22"/>
                  </a:lnTo>
                  <a:lnTo>
                    <a:pt x="54" y="22"/>
                  </a:lnTo>
                  <a:lnTo>
                    <a:pt x="42" y="18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30"/>
                  </a:lnTo>
                  <a:lnTo>
                    <a:pt x="42" y="34"/>
                  </a:lnTo>
                  <a:lnTo>
                    <a:pt x="54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8" y="36"/>
                  </a:lnTo>
                  <a:lnTo>
                    <a:pt x="90" y="3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32" y="18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56" y="14"/>
                  </a:lnTo>
                  <a:lnTo>
                    <a:pt x="168" y="16"/>
                  </a:lnTo>
                  <a:lnTo>
                    <a:pt x="180" y="18"/>
                  </a:lnTo>
                  <a:lnTo>
                    <a:pt x="192" y="22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0" y="18"/>
                  </a:lnTo>
                  <a:lnTo>
                    <a:pt x="208" y="1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92" y="6"/>
                  </a:lnTo>
                  <a:lnTo>
                    <a:pt x="180" y="4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4" y="0"/>
                  </a:lnTo>
                  <a:lnTo>
                    <a:pt x="132" y="4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02" y="16"/>
                  </a:lnTo>
                  <a:lnTo>
                    <a:pt x="90" y="18"/>
                  </a:lnTo>
                  <a:lnTo>
                    <a:pt x="78" y="22"/>
                  </a:lnTo>
                  <a:lnTo>
                    <a:pt x="66" y="22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-328613" y="2693988"/>
              <a:ext cx="327025" cy="60325"/>
            </a:xfrm>
            <a:custGeom>
              <a:avLst/>
              <a:gdLst>
                <a:gd name="T0" fmla="*/ 200 w 206"/>
                <a:gd name="T1" fmla="*/ 8 h 38"/>
                <a:gd name="T2" fmla="*/ 200 w 206"/>
                <a:gd name="T3" fmla="*/ 8 h 38"/>
                <a:gd name="T4" fmla="*/ 192 w 206"/>
                <a:gd name="T5" fmla="*/ 10 h 38"/>
                <a:gd name="T6" fmla="*/ 192 w 206"/>
                <a:gd name="T7" fmla="*/ 10 h 38"/>
                <a:gd name="T8" fmla="*/ 192 w 206"/>
                <a:gd name="T9" fmla="*/ 10 h 38"/>
                <a:gd name="T10" fmla="*/ 190 w 206"/>
                <a:gd name="T11" fmla="*/ 12 h 38"/>
                <a:gd name="T12" fmla="*/ 190 w 206"/>
                <a:gd name="T13" fmla="*/ 12 h 38"/>
                <a:gd name="T14" fmla="*/ 182 w 206"/>
                <a:gd name="T15" fmla="*/ 16 h 38"/>
                <a:gd name="T16" fmla="*/ 170 w 206"/>
                <a:gd name="T17" fmla="*/ 18 h 38"/>
                <a:gd name="T18" fmla="*/ 158 w 206"/>
                <a:gd name="T19" fmla="*/ 22 h 38"/>
                <a:gd name="T20" fmla="*/ 146 w 206"/>
                <a:gd name="T21" fmla="*/ 22 h 38"/>
                <a:gd name="T22" fmla="*/ 146 w 206"/>
                <a:gd name="T23" fmla="*/ 22 h 38"/>
                <a:gd name="T24" fmla="*/ 134 w 206"/>
                <a:gd name="T25" fmla="*/ 22 h 38"/>
                <a:gd name="T26" fmla="*/ 122 w 206"/>
                <a:gd name="T27" fmla="*/ 18 h 38"/>
                <a:gd name="T28" fmla="*/ 100 w 206"/>
                <a:gd name="T29" fmla="*/ 12 h 38"/>
                <a:gd name="T30" fmla="*/ 100 w 206"/>
                <a:gd name="T31" fmla="*/ 12 h 38"/>
                <a:gd name="T32" fmla="*/ 78 w 206"/>
                <a:gd name="T33" fmla="*/ 4 h 38"/>
                <a:gd name="T34" fmla="*/ 66 w 206"/>
                <a:gd name="T35" fmla="*/ 0 h 38"/>
                <a:gd name="T36" fmla="*/ 54 w 206"/>
                <a:gd name="T37" fmla="*/ 0 h 38"/>
                <a:gd name="T38" fmla="*/ 54 w 206"/>
                <a:gd name="T39" fmla="*/ 0 h 38"/>
                <a:gd name="T40" fmla="*/ 42 w 206"/>
                <a:gd name="T41" fmla="*/ 0 h 38"/>
                <a:gd name="T42" fmla="*/ 30 w 206"/>
                <a:gd name="T43" fmla="*/ 4 h 38"/>
                <a:gd name="T44" fmla="*/ 20 w 206"/>
                <a:gd name="T45" fmla="*/ 6 h 38"/>
                <a:gd name="T46" fmla="*/ 10 w 206"/>
                <a:gd name="T47" fmla="*/ 10 h 38"/>
                <a:gd name="T48" fmla="*/ 10 w 206"/>
                <a:gd name="T49" fmla="*/ 10 h 38"/>
                <a:gd name="T50" fmla="*/ 4 w 206"/>
                <a:gd name="T51" fmla="*/ 14 h 38"/>
                <a:gd name="T52" fmla="*/ 0 w 206"/>
                <a:gd name="T53" fmla="*/ 18 h 38"/>
                <a:gd name="T54" fmla="*/ 0 w 206"/>
                <a:gd name="T55" fmla="*/ 22 h 38"/>
                <a:gd name="T56" fmla="*/ 0 w 206"/>
                <a:gd name="T57" fmla="*/ 22 h 38"/>
                <a:gd name="T58" fmla="*/ 2 w 206"/>
                <a:gd name="T59" fmla="*/ 26 h 38"/>
                <a:gd name="T60" fmla="*/ 6 w 206"/>
                <a:gd name="T61" fmla="*/ 28 h 38"/>
                <a:gd name="T62" fmla="*/ 10 w 206"/>
                <a:gd name="T63" fmla="*/ 26 h 38"/>
                <a:gd name="T64" fmla="*/ 10 w 206"/>
                <a:gd name="T65" fmla="*/ 26 h 38"/>
                <a:gd name="T66" fmla="*/ 20 w 206"/>
                <a:gd name="T67" fmla="*/ 22 h 38"/>
                <a:gd name="T68" fmla="*/ 30 w 206"/>
                <a:gd name="T69" fmla="*/ 18 h 38"/>
                <a:gd name="T70" fmla="*/ 42 w 206"/>
                <a:gd name="T71" fmla="*/ 16 h 38"/>
                <a:gd name="T72" fmla="*/ 54 w 206"/>
                <a:gd name="T73" fmla="*/ 14 h 38"/>
                <a:gd name="T74" fmla="*/ 54 w 206"/>
                <a:gd name="T75" fmla="*/ 14 h 38"/>
                <a:gd name="T76" fmla="*/ 66 w 206"/>
                <a:gd name="T77" fmla="*/ 16 h 38"/>
                <a:gd name="T78" fmla="*/ 78 w 206"/>
                <a:gd name="T79" fmla="*/ 18 h 38"/>
                <a:gd name="T80" fmla="*/ 100 w 206"/>
                <a:gd name="T81" fmla="*/ 26 h 38"/>
                <a:gd name="T82" fmla="*/ 100 w 206"/>
                <a:gd name="T83" fmla="*/ 26 h 38"/>
                <a:gd name="T84" fmla="*/ 110 w 206"/>
                <a:gd name="T85" fmla="*/ 30 h 38"/>
                <a:gd name="T86" fmla="*/ 122 w 206"/>
                <a:gd name="T87" fmla="*/ 34 h 38"/>
                <a:gd name="T88" fmla="*/ 134 w 206"/>
                <a:gd name="T89" fmla="*/ 36 h 38"/>
                <a:gd name="T90" fmla="*/ 146 w 206"/>
                <a:gd name="T91" fmla="*/ 38 h 38"/>
                <a:gd name="T92" fmla="*/ 146 w 206"/>
                <a:gd name="T93" fmla="*/ 38 h 38"/>
                <a:gd name="T94" fmla="*/ 158 w 206"/>
                <a:gd name="T95" fmla="*/ 36 h 38"/>
                <a:gd name="T96" fmla="*/ 170 w 206"/>
                <a:gd name="T97" fmla="*/ 34 h 38"/>
                <a:gd name="T98" fmla="*/ 182 w 206"/>
                <a:gd name="T99" fmla="*/ 30 h 38"/>
                <a:gd name="T100" fmla="*/ 190 w 206"/>
                <a:gd name="T101" fmla="*/ 26 h 38"/>
                <a:gd name="T102" fmla="*/ 190 w 206"/>
                <a:gd name="T103" fmla="*/ 26 h 38"/>
                <a:gd name="T104" fmla="*/ 200 w 206"/>
                <a:gd name="T105" fmla="*/ 22 h 38"/>
                <a:gd name="T106" fmla="*/ 200 w 206"/>
                <a:gd name="T107" fmla="*/ 22 h 38"/>
                <a:gd name="T108" fmla="*/ 200 w 206"/>
                <a:gd name="T109" fmla="*/ 22 h 38"/>
                <a:gd name="T110" fmla="*/ 200 w 206"/>
                <a:gd name="T111" fmla="*/ 22 h 38"/>
                <a:gd name="T112" fmla="*/ 206 w 206"/>
                <a:gd name="T113" fmla="*/ 20 h 38"/>
                <a:gd name="T114" fmla="*/ 206 w 206"/>
                <a:gd name="T115" fmla="*/ 6 h 38"/>
                <a:gd name="T116" fmla="*/ 206 w 206"/>
                <a:gd name="T117" fmla="*/ 6 h 38"/>
                <a:gd name="T118" fmla="*/ 200 w 206"/>
                <a:gd name="T119" fmla="*/ 6 h 38"/>
                <a:gd name="T120" fmla="*/ 200 w 206"/>
                <a:gd name="T121" fmla="*/ 6 h 38"/>
                <a:gd name="T122" fmla="*/ 200 w 206"/>
                <a:gd name="T123" fmla="*/ 8 h 38"/>
                <a:gd name="T124" fmla="*/ 200 w 206"/>
                <a:gd name="T12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38">
                  <a:moveTo>
                    <a:pt x="200" y="8"/>
                  </a:moveTo>
                  <a:lnTo>
                    <a:pt x="200" y="8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0" y="12"/>
                  </a:lnTo>
                  <a:lnTo>
                    <a:pt x="190" y="12"/>
                  </a:lnTo>
                  <a:lnTo>
                    <a:pt x="182" y="16"/>
                  </a:lnTo>
                  <a:lnTo>
                    <a:pt x="170" y="18"/>
                  </a:lnTo>
                  <a:lnTo>
                    <a:pt x="158" y="22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34" y="22"/>
                  </a:lnTo>
                  <a:lnTo>
                    <a:pt x="122" y="18"/>
                  </a:lnTo>
                  <a:lnTo>
                    <a:pt x="100" y="12"/>
                  </a:lnTo>
                  <a:lnTo>
                    <a:pt x="100" y="12"/>
                  </a:lnTo>
                  <a:lnTo>
                    <a:pt x="78" y="4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0" y="4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2"/>
                  </a:lnTo>
                  <a:lnTo>
                    <a:pt x="30" y="18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6" y="16"/>
                  </a:lnTo>
                  <a:lnTo>
                    <a:pt x="78" y="1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10" y="30"/>
                  </a:lnTo>
                  <a:lnTo>
                    <a:pt x="122" y="34"/>
                  </a:lnTo>
                  <a:lnTo>
                    <a:pt x="134" y="36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58" y="36"/>
                  </a:lnTo>
                  <a:lnTo>
                    <a:pt x="170" y="34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0" y="26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6" y="20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0" y="6"/>
                  </a:lnTo>
                  <a:lnTo>
                    <a:pt x="200" y="6"/>
                  </a:lnTo>
                  <a:lnTo>
                    <a:pt x="200" y="8"/>
                  </a:lnTo>
                  <a:lnTo>
                    <a:pt x="20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/>
              <a:t>Tracking Data Approach</a:t>
            </a:r>
          </a:p>
          <a:p>
            <a:pPr algn="ctr"/>
            <a:r>
              <a:rPr lang="en-US" sz="2000" dirty="0" smtClean="0"/>
              <a:t>Lascelles et al. 2016, </a:t>
            </a:r>
            <a:r>
              <a:rPr lang="en-US" sz="2000" i="1" dirty="0" smtClean="0"/>
              <a:t>Diversity and Distributions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0" y="864521"/>
            <a:ext cx="8837494" cy="5094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405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68457" y="52483"/>
            <a:ext cx="732697" cy="601742"/>
            <a:chOff x="3568457" y="52483"/>
            <a:chExt cx="732697" cy="601742"/>
          </a:xfrm>
        </p:grpSpPr>
        <p:sp>
          <p:nvSpPr>
            <p:cNvPr id="16" name="Rectangle 15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25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CONNECT TRIPS</a:t>
            </a:r>
          </a:p>
          <a:p>
            <a:pPr algn="ctr"/>
            <a:r>
              <a:rPr lang="en-US" sz="2000" dirty="0" smtClean="0"/>
              <a:t>Map trips by individual, combine for population-level overview</a:t>
            </a:r>
            <a:endParaRPr lang="en-US" sz="2000" i="1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0" y="864521"/>
            <a:ext cx="8837493" cy="5094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291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Spatial 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68457" y="52483"/>
            <a:ext cx="732697" cy="60174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u="sng" dirty="0"/>
          </a:p>
        </p:txBody>
      </p:sp>
      <p:grpSp>
        <p:nvGrpSpPr>
          <p:cNvPr id="24" name="Group 23"/>
          <p:cNvGrpSpPr/>
          <p:nvPr/>
        </p:nvGrpSpPr>
        <p:grpSpPr>
          <a:xfrm>
            <a:off x="3614318" y="104504"/>
            <a:ext cx="658144" cy="454621"/>
            <a:chOff x="-347663" y="2259013"/>
            <a:chExt cx="790576" cy="546100"/>
          </a:xfrm>
        </p:grpSpPr>
        <p:sp>
          <p:nvSpPr>
            <p:cNvPr id="25" name="AutoShape 24"/>
            <p:cNvSpPr>
              <a:spLocks noChangeAspect="1" noChangeArrowheads="1" noTextEdit="1"/>
            </p:cNvSpPr>
            <p:nvPr/>
          </p:nvSpPr>
          <p:spPr bwMode="auto">
            <a:xfrm>
              <a:off x="-347663" y="2259013"/>
              <a:ext cx="790576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-347663" y="2744788"/>
              <a:ext cx="346075" cy="60325"/>
            </a:xfrm>
            <a:custGeom>
              <a:avLst/>
              <a:gdLst>
                <a:gd name="T0" fmla="*/ 210 w 218"/>
                <a:gd name="T1" fmla="*/ 8 h 38"/>
                <a:gd name="T2" fmla="*/ 202 w 218"/>
                <a:gd name="T3" fmla="*/ 12 h 38"/>
                <a:gd name="T4" fmla="*/ 200 w 218"/>
                <a:gd name="T5" fmla="*/ 12 h 38"/>
                <a:gd name="T6" fmla="*/ 190 w 218"/>
                <a:gd name="T7" fmla="*/ 16 h 38"/>
                <a:gd name="T8" fmla="*/ 166 w 218"/>
                <a:gd name="T9" fmla="*/ 22 h 38"/>
                <a:gd name="T10" fmla="*/ 152 w 218"/>
                <a:gd name="T11" fmla="*/ 24 h 38"/>
                <a:gd name="T12" fmla="*/ 128 w 218"/>
                <a:gd name="T13" fmla="*/ 20 h 38"/>
                <a:gd name="T14" fmla="*/ 106 w 218"/>
                <a:gd name="T15" fmla="*/ 12 h 38"/>
                <a:gd name="T16" fmla="*/ 94 w 218"/>
                <a:gd name="T17" fmla="*/ 8 h 38"/>
                <a:gd name="T18" fmla="*/ 70 w 218"/>
                <a:gd name="T19" fmla="*/ 0 h 38"/>
                <a:gd name="T20" fmla="*/ 58 w 218"/>
                <a:gd name="T21" fmla="*/ 0 h 38"/>
                <a:gd name="T22" fmla="*/ 32 w 218"/>
                <a:gd name="T23" fmla="*/ 4 h 38"/>
                <a:gd name="T24" fmla="*/ 10 w 218"/>
                <a:gd name="T25" fmla="*/ 12 h 38"/>
                <a:gd name="T26" fmla="*/ 4 w 218"/>
                <a:gd name="T27" fmla="*/ 16 h 38"/>
                <a:gd name="T28" fmla="*/ 0 w 218"/>
                <a:gd name="T29" fmla="*/ 22 h 38"/>
                <a:gd name="T30" fmla="*/ 0 w 218"/>
                <a:gd name="T31" fmla="*/ 24 h 38"/>
                <a:gd name="T32" fmla="*/ 6 w 218"/>
                <a:gd name="T33" fmla="*/ 26 h 38"/>
                <a:gd name="T34" fmla="*/ 10 w 218"/>
                <a:gd name="T35" fmla="*/ 26 h 38"/>
                <a:gd name="T36" fmla="*/ 32 w 218"/>
                <a:gd name="T37" fmla="*/ 18 h 38"/>
                <a:gd name="T38" fmla="*/ 58 w 218"/>
                <a:gd name="T39" fmla="*/ 14 h 38"/>
                <a:gd name="T40" fmla="*/ 70 w 218"/>
                <a:gd name="T41" fmla="*/ 14 h 38"/>
                <a:gd name="T42" fmla="*/ 94 w 218"/>
                <a:gd name="T43" fmla="*/ 20 h 38"/>
                <a:gd name="T44" fmla="*/ 106 w 218"/>
                <a:gd name="T45" fmla="*/ 26 h 38"/>
                <a:gd name="T46" fmla="*/ 128 w 218"/>
                <a:gd name="T47" fmla="*/ 34 h 38"/>
                <a:gd name="T48" fmla="*/ 152 w 218"/>
                <a:gd name="T49" fmla="*/ 38 h 38"/>
                <a:gd name="T50" fmla="*/ 166 w 218"/>
                <a:gd name="T51" fmla="*/ 36 h 38"/>
                <a:gd name="T52" fmla="*/ 190 w 218"/>
                <a:gd name="T53" fmla="*/ 30 h 38"/>
                <a:gd name="T54" fmla="*/ 200 w 218"/>
                <a:gd name="T55" fmla="*/ 26 h 38"/>
                <a:gd name="T56" fmla="*/ 210 w 218"/>
                <a:gd name="T57" fmla="*/ 22 h 38"/>
                <a:gd name="T58" fmla="*/ 212 w 218"/>
                <a:gd name="T59" fmla="*/ 20 h 38"/>
                <a:gd name="T60" fmla="*/ 218 w 218"/>
                <a:gd name="T61" fmla="*/ 4 h 38"/>
                <a:gd name="T62" fmla="*/ 212 w 218"/>
                <a:gd name="T63" fmla="*/ 8 h 38"/>
                <a:gd name="T64" fmla="*/ 210 w 218"/>
                <a:gd name="T6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8" h="38">
                  <a:moveTo>
                    <a:pt x="210" y="8"/>
                  </a:moveTo>
                  <a:lnTo>
                    <a:pt x="210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78" y="20"/>
                  </a:lnTo>
                  <a:lnTo>
                    <a:pt x="166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40" y="22"/>
                  </a:lnTo>
                  <a:lnTo>
                    <a:pt x="128" y="20"/>
                  </a:lnTo>
                  <a:lnTo>
                    <a:pt x="116" y="16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94" y="8"/>
                  </a:lnTo>
                  <a:lnTo>
                    <a:pt x="82" y="4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0" y="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2" y="18"/>
                  </a:lnTo>
                  <a:lnTo>
                    <a:pt x="44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82" y="18"/>
                  </a:lnTo>
                  <a:lnTo>
                    <a:pt x="94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30"/>
                  </a:lnTo>
                  <a:lnTo>
                    <a:pt x="128" y="34"/>
                  </a:lnTo>
                  <a:lnTo>
                    <a:pt x="140" y="36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66" y="36"/>
                  </a:lnTo>
                  <a:lnTo>
                    <a:pt x="178" y="34"/>
                  </a:lnTo>
                  <a:lnTo>
                    <a:pt x="190" y="30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8" y="18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8"/>
                  </a:lnTo>
                  <a:lnTo>
                    <a:pt x="21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87313" y="2744788"/>
              <a:ext cx="355600" cy="60325"/>
            </a:xfrm>
            <a:custGeom>
              <a:avLst/>
              <a:gdLst>
                <a:gd name="T0" fmla="*/ 214 w 224"/>
                <a:gd name="T1" fmla="*/ 12 h 38"/>
                <a:gd name="T2" fmla="*/ 192 w 224"/>
                <a:gd name="T3" fmla="*/ 4 h 38"/>
                <a:gd name="T4" fmla="*/ 166 w 224"/>
                <a:gd name="T5" fmla="*/ 0 h 38"/>
                <a:gd name="T6" fmla="*/ 152 w 224"/>
                <a:gd name="T7" fmla="*/ 0 h 38"/>
                <a:gd name="T8" fmla="*/ 128 w 224"/>
                <a:gd name="T9" fmla="*/ 8 h 38"/>
                <a:gd name="T10" fmla="*/ 118 w 224"/>
                <a:gd name="T11" fmla="*/ 12 h 38"/>
                <a:gd name="T12" fmla="*/ 96 w 224"/>
                <a:gd name="T13" fmla="*/ 20 h 38"/>
                <a:gd name="T14" fmla="*/ 70 w 224"/>
                <a:gd name="T15" fmla="*/ 24 h 38"/>
                <a:gd name="T16" fmla="*/ 58 w 224"/>
                <a:gd name="T17" fmla="*/ 22 h 38"/>
                <a:gd name="T18" fmla="*/ 32 w 224"/>
                <a:gd name="T19" fmla="*/ 16 h 38"/>
                <a:gd name="T20" fmla="*/ 22 w 224"/>
                <a:gd name="T21" fmla="*/ 12 h 38"/>
                <a:gd name="T22" fmla="*/ 22 w 224"/>
                <a:gd name="T23" fmla="*/ 12 h 38"/>
                <a:gd name="T24" fmla="*/ 12 w 224"/>
                <a:gd name="T25" fmla="*/ 8 h 38"/>
                <a:gd name="T26" fmla="*/ 12 w 224"/>
                <a:gd name="T27" fmla="*/ 8 h 38"/>
                <a:gd name="T28" fmla="*/ 4 w 224"/>
                <a:gd name="T29" fmla="*/ 4 h 38"/>
                <a:gd name="T30" fmla="*/ 0 w 224"/>
                <a:gd name="T31" fmla="*/ 4 h 38"/>
                <a:gd name="T32" fmla="*/ 0 w 224"/>
                <a:gd name="T33" fmla="*/ 18 h 38"/>
                <a:gd name="T34" fmla="*/ 4 w 224"/>
                <a:gd name="T35" fmla="*/ 18 h 38"/>
                <a:gd name="T36" fmla="*/ 12 w 224"/>
                <a:gd name="T37" fmla="*/ 20 h 38"/>
                <a:gd name="T38" fmla="*/ 12 w 224"/>
                <a:gd name="T39" fmla="*/ 22 h 38"/>
                <a:gd name="T40" fmla="*/ 22 w 224"/>
                <a:gd name="T41" fmla="*/ 26 h 38"/>
                <a:gd name="T42" fmla="*/ 44 w 224"/>
                <a:gd name="T43" fmla="*/ 34 h 38"/>
                <a:gd name="T44" fmla="*/ 70 w 224"/>
                <a:gd name="T45" fmla="*/ 38 h 38"/>
                <a:gd name="T46" fmla="*/ 82 w 224"/>
                <a:gd name="T47" fmla="*/ 36 h 38"/>
                <a:gd name="T48" fmla="*/ 108 w 224"/>
                <a:gd name="T49" fmla="*/ 30 h 38"/>
                <a:gd name="T50" fmla="*/ 118 w 224"/>
                <a:gd name="T51" fmla="*/ 26 h 38"/>
                <a:gd name="T52" fmla="*/ 140 w 224"/>
                <a:gd name="T53" fmla="*/ 18 h 38"/>
                <a:gd name="T54" fmla="*/ 166 w 224"/>
                <a:gd name="T55" fmla="*/ 14 h 38"/>
                <a:gd name="T56" fmla="*/ 178 w 224"/>
                <a:gd name="T57" fmla="*/ 14 h 38"/>
                <a:gd name="T58" fmla="*/ 202 w 224"/>
                <a:gd name="T59" fmla="*/ 20 h 38"/>
                <a:gd name="T60" fmla="*/ 214 w 224"/>
                <a:gd name="T61" fmla="*/ 26 h 38"/>
                <a:gd name="T62" fmla="*/ 220 w 224"/>
                <a:gd name="T63" fmla="*/ 26 h 38"/>
                <a:gd name="T64" fmla="*/ 222 w 224"/>
                <a:gd name="T65" fmla="*/ 24 h 38"/>
                <a:gd name="T66" fmla="*/ 222 w 224"/>
                <a:gd name="T67" fmla="*/ 20 h 38"/>
                <a:gd name="T68" fmla="*/ 214 w 224"/>
                <a:gd name="T6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8">
                  <a:moveTo>
                    <a:pt x="214" y="12"/>
                  </a:moveTo>
                  <a:lnTo>
                    <a:pt x="214" y="12"/>
                  </a:lnTo>
                  <a:lnTo>
                    <a:pt x="202" y="6"/>
                  </a:lnTo>
                  <a:lnTo>
                    <a:pt x="192" y="4"/>
                  </a:lnTo>
                  <a:lnTo>
                    <a:pt x="178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52" y="0"/>
                  </a:lnTo>
                  <a:lnTo>
                    <a:pt x="140" y="4"/>
                  </a:lnTo>
                  <a:lnTo>
                    <a:pt x="128" y="8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08" y="16"/>
                  </a:lnTo>
                  <a:lnTo>
                    <a:pt x="96" y="20"/>
                  </a:lnTo>
                  <a:lnTo>
                    <a:pt x="82" y="2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58" y="22"/>
                  </a:lnTo>
                  <a:lnTo>
                    <a:pt x="44" y="20"/>
                  </a:lnTo>
                  <a:lnTo>
                    <a:pt x="3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32" y="30"/>
                  </a:lnTo>
                  <a:lnTo>
                    <a:pt x="44" y="34"/>
                  </a:lnTo>
                  <a:lnTo>
                    <a:pt x="58" y="36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82" y="36"/>
                  </a:lnTo>
                  <a:lnTo>
                    <a:pt x="96" y="34"/>
                  </a:lnTo>
                  <a:lnTo>
                    <a:pt x="108" y="30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8" y="20"/>
                  </a:lnTo>
                  <a:lnTo>
                    <a:pt x="140" y="18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78" y="14"/>
                  </a:lnTo>
                  <a:lnTo>
                    <a:pt x="192" y="18"/>
                  </a:lnTo>
                  <a:lnTo>
                    <a:pt x="202" y="20"/>
                  </a:lnTo>
                  <a:lnTo>
                    <a:pt x="214" y="26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0" y="26"/>
                  </a:lnTo>
                  <a:lnTo>
                    <a:pt x="222" y="24"/>
                  </a:lnTo>
                  <a:lnTo>
                    <a:pt x="222" y="24"/>
                  </a:lnTo>
                  <a:lnTo>
                    <a:pt x="224" y="22"/>
                  </a:lnTo>
                  <a:lnTo>
                    <a:pt x="222" y="20"/>
                  </a:lnTo>
                  <a:lnTo>
                    <a:pt x="220" y="16"/>
                  </a:lnTo>
                  <a:lnTo>
                    <a:pt x="214" y="12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-338138" y="2259013"/>
              <a:ext cx="638176" cy="546100"/>
            </a:xfrm>
            <a:custGeom>
              <a:avLst/>
              <a:gdLst>
                <a:gd name="T0" fmla="*/ 402 w 402"/>
                <a:gd name="T1" fmla="*/ 192 h 344"/>
                <a:gd name="T2" fmla="*/ 148 w 402"/>
                <a:gd name="T3" fmla="*/ 8 h 344"/>
                <a:gd name="T4" fmla="*/ 140 w 402"/>
                <a:gd name="T5" fmla="*/ 4 h 344"/>
                <a:gd name="T6" fmla="*/ 132 w 402"/>
                <a:gd name="T7" fmla="*/ 0 h 344"/>
                <a:gd name="T8" fmla="*/ 116 w 402"/>
                <a:gd name="T9" fmla="*/ 0 h 344"/>
                <a:gd name="T10" fmla="*/ 104 w 402"/>
                <a:gd name="T11" fmla="*/ 6 h 344"/>
                <a:gd name="T12" fmla="*/ 88 w 402"/>
                <a:gd name="T13" fmla="*/ 20 h 344"/>
                <a:gd name="T14" fmla="*/ 84 w 402"/>
                <a:gd name="T15" fmla="*/ 26 h 344"/>
                <a:gd name="T16" fmla="*/ 84 w 402"/>
                <a:gd name="T17" fmla="*/ 30 h 344"/>
                <a:gd name="T18" fmla="*/ 80 w 402"/>
                <a:gd name="T19" fmla="*/ 40 h 344"/>
                <a:gd name="T20" fmla="*/ 72 w 402"/>
                <a:gd name="T21" fmla="*/ 48 h 344"/>
                <a:gd name="T22" fmla="*/ 32 w 402"/>
                <a:gd name="T23" fmla="*/ 80 h 344"/>
                <a:gd name="T24" fmla="*/ 2 w 402"/>
                <a:gd name="T25" fmla="*/ 100 h 344"/>
                <a:gd name="T26" fmla="*/ 0 w 402"/>
                <a:gd name="T27" fmla="*/ 104 h 344"/>
                <a:gd name="T28" fmla="*/ 2 w 402"/>
                <a:gd name="T29" fmla="*/ 106 h 344"/>
                <a:gd name="T30" fmla="*/ 86 w 402"/>
                <a:gd name="T31" fmla="*/ 60 h 344"/>
                <a:gd name="T32" fmla="*/ 92 w 402"/>
                <a:gd name="T33" fmla="*/ 68 h 344"/>
                <a:gd name="T34" fmla="*/ 106 w 402"/>
                <a:gd name="T35" fmla="*/ 80 h 344"/>
                <a:gd name="T36" fmla="*/ 116 w 402"/>
                <a:gd name="T37" fmla="*/ 82 h 344"/>
                <a:gd name="T38" fmla="*/ 114 w 402"/>
                <a:gd name="T39" fmla="*/ 84 h 344"/>
                <a:gd name="T40" fmla="*/ 114 w 402"/>
                <a:gd name="T41" fmla="*/ 108 h 344"/>
                <a:gd name="T42" fmla="*/ 118 w 402"/>
                <a:gd name="T43" fmla="*/ 130 h 344"/>
                <a:gd name="T44" fmla="*/ 140 w 402"/>
                <a:gd name="T45" fmla="*/ 170 h 344"/>
                <a:gd name="T46" fmla="*/ 180 w 402"/>
                <a:gd name="T47" fmla="*/ 204 h 344"/>
                <a:gd name="T48" fmla="*/ 232 w 402"/>
                <a:gd name="T49" fmla="*/ 226 h 344"/>
                <a:gd name="T50" fmla="*/ 232 w 402"/>
                <a:gd name="T51" fmla="*/ 336 h 344"/>
                <a:gd name="T52" fmla="*/ 234 w 402"/>
                <a:gd name="T53" fmla="*/ 342 h 344"/>
                <a:gd name="T54" fmla="*/ 240 w 402"/>
                <a:gd name="T55" fmla="*/ 344 h 344"/>
                <a:gd name="T56" fmla="*/ 244 w 402"/>
                <a:gd name="T57" fmla="*/ 344 h 344"/>
                <a:gd name="T58" fmla="*/ 248 w 402"/>
                <a:gd name="T59" fmla="*/ 338 h 344"/>
                <a:gd name="T60" fmla="*/ 248 w 402"/>
                <a:gd name="T61" fmla="*/ 230 h 344"/>
                <a:gd name="T62" fmla="*/ 252 w 402"/>
                <a:gd name="T63" fmla="*/ 230 h 344"/>
                <a:gd name="T64" fmla="*/ 274 w 402"/>
                <a:gd name="T65" fmla="*/ 234 h 344"/>
                <a:gd name="T66" fmla="*/ 318 w 402"/>
                <a:gd name="T67" fmla="*/ 232 h 344"/>
                <a:gd name="T68" fmla="*/ 356 w 402"/>
                <a:gd name="T69" fmla="*/ 220 h 344"/>
                <a:gd name="T70" fmla="*/ 388 w 402"/>
                <a:gd name="T71" fmla="*/ 202 h 344"/>
                <a:gd name="T72" fmla="*/ 402 w 402"/>
                <a:gd name="T73" fmla="*/ 192 h 344"/>
                <a:gd name="T74" fmla="*/ 116 w 402"/>
                <a:gd name="T75" fmla="*/ 46 h 344"/>
                <a:gd name="T76" fmla="*/ 110 w 402"/>
                <a:gd name="T77" fmla="*/ 42 h 344"/>
                <a:gd name="T78" fmla="*/ 108 w 402"/>
                <a:gd name="T79" fmla="*/ 36 h 344"/>
                <a:gd name="T80" fmla="*/ 110 w 402"/>
                <a:gd name="T81" fmla="*/ 34 h 344"/>
                <a:gd name="T82" fmla="*/ 114 w 402"/>
                <a:gd name="T83" fmla="*/ 30 h 344"/>
                <a:gd name="T84" fmla="*/ 118 w 402"/>
                <a:gd name="T85" fmla="*/ 30 h 344"/>
                <a:gd name="T86" fmla="*/ 124 w 402"/>
                <a:gd name="T87" fmla="*/ 34 h 344"/>
                <a:gd name="T88" fmla="*/ 124 w 402"/>
                <a:gd name="T89" fmla="*/ 40 h 344"/>
                <a:gd name="T90" fmla="*/ 124 w 402"/>
                <a:gd name="T91" fmla="*/ 42 h 344"/>
                <a:gd name="T92" fmla="*/ 118 w 402"/>
                <a:gd name="T93" fmla="*/ 46 h 344"/>
                <a:gd name="T94" fmla="*/ 116 w 402"/>
                <a:gd name="T95" fmla="*/ 4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2" h="344">
                  <a:moveTo>
                    <a:pt x="402" y="192"/>
                  </a:moveTo>
                  <a:lnTo>
                    <a:pt x="402" y="192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0" y="4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4" y="6"/>
                  </a:lnTo>
                  <a:lnTo>
                    <a:pt x="92" y="14"/>
                  </a:lnTo>
                  <a:lnTo>
                    <a:pt x="88" y="20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0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56" y="62"/>
                  </a:lnTo>
                  <a:lnTo>
                    <a:pt x="32" y="80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4" y="104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74"/>
                  </a:lnTo>
                  <a:lnTo>
                    <a:pt x="106" y="80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14" y="108"/>
                  </a:lnTo>
                  <a:lnTo>
                    <a:pt x="116" y="118"/>
                  </a:lnTo>
                  <a:lnTo>
                    <a:pt x="118" y="130"/>
                  </a:lnTo>
                  <a:lnTo>
                    <a:pt x="128" y="150"/>
                  </a:lnTo>
                  <a:lnTo>
                    <a:pt x="140" y="170"/>
                  </a:lnTo>
                  <a:lnTo>
                    <a:pt x="158" y="188"/>
                  </a:lnTo>
                  <a:lnTo>
                    <a:pt x="180" y="204"/>
                  </a:lnTo>
                  <a:lnTo>
                    <a:pt x="204" y="216"/>
                  </a:lnTo>
                  <a:lnTo>
                    <a:pt x="232" y="226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2" y="338"/>
                  </a:lnTo>
                  <a:lnTo>
                    <a:pt x="234" y="342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0" y="344"/>
                  </a:lnTo>
                  <a:lnTo>
                    <a:pt x="244" y="344"/>
                  </a:lnTo>
                  <a:lnTo>
                    <a:pt x="246" y="342"/>
                  </a:lnTo>
                  <a:lnTo>
                    <a:pt x="248" y="338"/>
                  </a:lnTo>
                  <a:lnTo>
                    <a:pt x="248" y="336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52" y="230"/>
                  </a:lnTo>
                  <a:lnTo>
                    <a:pt x="252" y="230"/>
                  </a:lnTo>
                  <a:lnTo>
                    <a:pt x="274" y="234"/>
                  </a:lnTo>
                  <a:lnTo>
                    <a:pt x="296" y="234"/>
                  </a:lnTo>
                  <a:lnTo>
                    <a:pt x="318" y="232"/>
                  </a:lnTo>
                  <a:lnTo>
                    <a:pt x="338" y="228"/>
                  </a:lnTo>
                  <a:lnTo>
                    <a:pt x="356" y="220"/>
                  </a:lnTo>
                  <a:lnTo>
                    <a:pt x="372" y="212"/>
                  </a:lnTo>
                  <a:lnTo>
                    <a:pt x="388" y="202"/>
                  </a:lnTo>
                  <a:lnTo>
                    <a:pt x="402" y="192"/>
                  </a:lnTo>
                  <a:lnTo>
                    <a:pt x="402" y="192"/>
                  </a:lnTo>
                  <a:close/>
                  <a:moveTo>
                    <a:pt x="116" y="46"/>
                  </a:moveTo>
                  <a:lnTo>
                    <a:pt x="116" y="46"/>
                  </a:lnTo>
                  <a:lnTo>
                    <a:pt x="112" y="44"/>
                  </a:lnTo>
                  <a:lnTo>
                    <a:pt x="110" y="42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2"/>
                  </a:lnTo>
                  <a:lnTo>
                    <a:pt x="122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87313" y="2693988"/>
              <a:ext cx="333375" cy="60325"/>
            </a:xfrm>
            <a:custGeom>
              <a:avLst/>
              <a:gdLst>
                <a:gd name="T0" fmla="*/ 66 w 210"/>
                <a:gd name="T1" fmla="*/ 22 h 38"/>
                <a:gd name="T2" fmla="*/ 42 w 210"/>
                <a:gd name="T3" fmla="*/ 18 h 38"/>
                <a:gd name="T4" fmla="*/ 20 w 210"/>
                <a:gd name="T5" fmla="*/ 12 h 38"/>
                <a:gd name="T6" fmla="*/ 20 w 210"/>
                <a:gd name="T7" fmla="*/ 10 h 38"/>
                <a:gd name="T8" fmla="*/ 20 w 210"/>
                <a:gd name="T9" fmla="*/ 10 h 38"/>
                <a:gd name="T10" fmla="*/ 10 w 210"/>
                <a:gd name="T11" fmla="*/ 8 h 38"/>
                <a:gd name="T12" fmla="*/ 10 w 210"/>
                <a:gd name="T13" fmla="*/ 6 h 38"/>
                <a:gd name="T14" fmla="*/ 2 w 210"/>
                <a:gd name="T15" fmla="*/ 4 h 38"/>
                <a:gd name="T16" fmla="*/ 0 w 210"/>
                <a:gd name="T17" fmla="*/ 18 h 38"/>
                <a:gd name="T18" fmla="*/ 2 w 210"/>
                <a:gd name="T19" fmla="*/ 20 h 38"/>
                <a:gd name="T20" fmla="*/ 10 w 210"/>
                <a:gd name="T21" fmla="*/ 22 h 38"/>
                <a:gd name="T22" fmla="*/ 10 w 210"/>
                <a:gd name="T23" fmla="*/ 22 h 38"/>
                <a:gd name="T24" fmla="*/ 20 w 210"/>
                <a:gd name="T25" fmla="*/ 26 h 38"/>
                <a:gd name="T26" fmla="*/ 30 w 210"/>
                <a:gd name="T27" fmla="*/ 30 h 38"/>
                <a:gd name="T28" fmla="*/ 54 w 210"/>
                <a:gd name="T29" fmla="*/ 36 h 38"/>
                <a:gd name="T30" fmla="*/ 66 w 210"/>
                <a:gd name="T31" fmla="*/ 38 h 38"/>
                <a:gd name="T32" fmla="*/ 90 w 210"/>
                <a:gd name="T33" fmla="*/ 34 h 38"/>
                <a:gd name="T34" fmla="*/ 112 w 210"/>
                <a:gd name="T35" fmla="*/ 26 h 38"/>
                <a:gd name="T36" fmla="*/ 144 w 210"/>
                <a:gd name="T37" fmla="*/ 16 h 38"/>
                <a:gd name="T38" fmla="*/ 156 w 210"/>
                <a:gd name="T39" fmla="*/ 14 h 38"/>
                <a:gd name="T40" fmla="*/ 180 w 210"/>
                <a:gd name="T41" fmla="*/ 18 h 38"/>
                <a:gd name="T42" fmla="*/ 202 w 210"/>
                <a:gd name="T43" fmla="*/ 26 h 38"/>
                <a:gd name="T44" fmla="*/ 206 w 210"/>
                <a:gd name="T45" fmla="*/ 26 h 38"/>
                <a:gd name="T46" fmla="*/ 210 w 210"/>
                <a:gd name="T47" fmla="*/ 22 h 38"/>
                <a:gd name="T48" fmla="*/ 210 w 210"/>
                <a:gd name="T49" fmla="*/ 18 h 38"/>
                <a:gd name="T50" fmla="*/ 202 w 210"/>
                <a:gd name="T51" fmla="*/ 10 h 38"/>
                <a:gd name="T52" fmla="*/ 192 w 210"/>
                <a:gd name="T53" fmla="*/ 6 h 38"/>
                <a:gd name="T54" fmla="*/ 168 w 210"/>
                <a:gd name="T55" fmla="*/ 0 h 38"/>
                <a:gd name="T56" fmla="*/ 156 w 210"/>
                <a:gd name="T57" fmla="*/ 0 h 38"/>
                <a:gd name="T58" fmla="*/ 132 w 210"/>
                <a:gd name="T59" fmla="*/ 4 h 38"/>
                <a:gd name="T60" fmla="*/ 112 w 210"/>
                <a:gd name="T61" fmla="*/ 12 h 38"/>
                <a:gd name="T62" fmla="*/ 90 w 210"/>
                <a:gd name="T63" fmla="*/ 18 h 38"/>
                <a:gd name="T64" fmla="*/ 66 w 210"/>
                <a:gd name="T6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38">
                  <a:moveTo>
                    <a:pt x="66" y="22"/>
                  </a:moveTo>
                  <a:lnTo>
                    <a:pt x="66" y="22"/>
                  </a:lnTo>
                  <a:lnTo>
                    <a:pt x="54" y="22"/>
                  </a:lnTo>
                  <a:lnTo>
                    <a:pt x="42" y="18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30"/>
                  </a:lnTo>
                  <a:lnTo>
                    <a:pt x="42" y="34"/>
                  </a:lnTo>
                  <a:lnTo>
                    <a:pt x="54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8" y="36"/>
                  </a:lnTo>
                  <a:lnTo>
                    <a:pt x="90" y="3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32" y="18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56" y="14"/>
                  </a:lnTo>
                  <a:lnTo>
                    <a:pt x="168" y="16"/>
                  </a:lnTo>
                  <a:lnTo>
                    <a:pt x="180" y="18"/>
                  </a:lnTo>
                  <a:lnTo>
                    <a:pt x="192" y="22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0" y="18"/>
                  </a:lnTo>
                  <a:lnTo>
                    <a:pt x="208" y="1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92" y="6"/>
                  </a:lnTo>
                  <a:lnTo>
                    <a:pt x="180" y="4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4" y="0"/>
                  </a:lnTo>
                  <a:lnTo>
                    <a:pt x="132" y="4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02" y="16"/>
                  </a:lnTo>
                  <a:lnTo>
                    <a:pt x="90" y="18"/>
                  </a:lnTo>
                  <a:lnTo>
                    <a:pt x="78" y="22"/>
                  </a:lnTo>
                  <a:lnTo>
                    <a:pt x="66" y="22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-328613" y="2693988"/>
              <a:ext cx="327025" cy="60325"/>
            </a:xfrm>
            <a:custGeom>
              <a:avLst/>
              <a:gdLst>
                <a:gd name="T0" fmla="*/ 200 w 206"/>
                <a:gd name="T1" fmla="*/ 8 h 38"/>
                <a:gd name="T2" fmla="*/ 200 w 206"/>
                <a:gd name="T3" fmla="*/ 8 h 38"/>
                <a:gd name="T4" fmla="*/ 192 w 206"/>
                <a:gd name="T5" fmla="*/ 10 h 38"/>
                <a:gd name="T6" fmla="*/ 192 w 206"/>
                <a:gd name="T7" fmla="*/ 10 h 38"/>
                <a:gd name="T8" fmla="*/ 192 w 206"/>
                <a:gd name="T9" fmla="*/ 10 h 38"/>
                <a:gd name="T10" fmla="*/ 190 w 206"/>
                <a:gd name="T11" fmla="*/ 12 h 38"/>
                <a:gd name="T12" fmla="*/ 190 w 206"/>
                <a:gd name="T13" fmla="*/ 12 h 38"/>
                <a:gd name="T14" fmla="*/ 182 w 206"/>
                <a:gd name="T15" fmla="*/ 16 h 38"/>
                <a:gd name="T16" fmla="*/ 170 w 206"/>
                <a:gd name="T17" fmla="*/ 18 h 38"/>
                <a:gd name="T18" fmla="*/ 158 w 206"/>
                <a:gd name="T19" fmla="*/ 22 h 38"/>
                <a:gd name="T20" fmla="*/ 146 w 206"/>
                <a:gd name="T21" fmla="*/ 22 h 38"/>
                <a:gd name="T22" fmla="*/ 146 w 206"/>
                <a:gd name="T23" fmla="*/ 22 h 38"/>
                <a:gd name="T24" fmla="*/ 134 w 206"/>
                <a:gd name="T25" fmla="*/ 22 h 38"/>
                <a:gd name="T26" fmla="*/ 122 w 206"/>
                <a:gd name="T27" fmla="*/ 18 h 38"/>
                <a:gd name="T28" fmla="*/ 100 w 206"/>
                <a:gd name="T29" fmla="*/ 12 h 38"/>
                <a:gd name="T30" fmla="*/ 100 w 206"/>
                <a:gd name="T31" fmla="*/ 12 h 38"/>
                <a:gd name="T32" fmla="*/ 78 w 206"/>
                <a:gd name="T33" fmla="*/ 4 h 38"/>
                <a:gd name="T34" fmla="*/ 66 w 206"/>
                <a:gd name="T35" fmla="*/ 0 h 38"/>
                <a:gd name="T36" fmla="*/ 54 w 206"/>
                <a:gd name="T37" fmla="*/ 0 h 38"/>
                <a:gd name="T38" fmla="*/ 54 w 206"/>
                <a:gd name="T39" fmla="*/ 0 h 38"/>
                <a:gd name="T40" fmla="*/ 42 w 206"/>
                <a:gd name="T41" fmla="*/ 0 h 38"/>
                <a:gd name="T42" fmla="*/ 30 w 206"/>
                <a:gd name="T43" fmla="*/ 4 h 38"/>
                <a:gd name="T44" fmla="*/ 20 w 206"/>
                <a:gd name="T45" fmla="*/ 6 h 38"/>
                <a:gd name="T46" fmla="*/ 10 w 206"/>
                <a:gd name="T47" fmla="*/ 10 h 38"/>
                <a:gd name="T48" fmla="*/ 10 w 206"/>
                <a:gd name="T49" fmla="*/ 10 h 38"/>
                <a:gd name="T50" fmla="*/ 4 w 206"/>
                <a:gd name="T51" fmla="*/ 14 h 38"/>
                <a:gd name="T52" fmla="*/ 0 w 206"/>
                <a:gd name="T53" fmla="*/ 18 h 38"/>
                <a:gd name="T54" fmla="*/ 0 w 206"/>
                <a:gd name="T55" fmla="*/ 22 h 38"/>
                <a:gd name="T56" fmla="*/ 0 w 206"/>
                <a:gd name="T57" fmla="*/ 22 h 38"/>
                <a:gd name="T58" fmla="*/ 2 w 206"/>
                <a:gd name="T59" fmla="*/ 26 h 38"/>
                <a:gd name="T60" fmla="*/ 6 w 206"/>
                <a:gd name="T61" fmla="*/ 28 h 38"/>
                <a:gd name="T62" fmla="*/ 10 w 206"/>
                <a:gd name="T63" fmla="*/ 26 h 38"/>
                <a:gd name="T64" fmla="*/ 10 w 206"/>
                <a:gd name="T65" fmla="*/ 26 h 38"/>
                <a:gd name="T66" fmla="*/ 20 w 206"/>
                <a:gd name="T67" fmla="*/ 22 h 38"/>
                <a:gd name="T68" fmla="*/ 30 w 206"/>
                <a:gd name="T69" fmla="*/ 18 h 38"/>
                <a:gd name="T70" fmla="*/ 42 w 206"/>
                <a:gd name="T71" fmla="*/ 16 h 38"/>
                <a:gd name="T72" fmla="*/ 54 w 206"/>
                <a:gd name="T73" fmla="*/ 14 h 38"/>
                <a:gd name="T74" fmla="*/ 54 w 206"/>
                <a:gd name="T75" fmla="*/ 14 h 38"/>
                <a:gd name="T76" fmla="*/ 66 w 206"/>
                <a:gd name="T77" fmla="*/ 16 h 38"/>
                <a:gd name="T78" fmla="*/ 78 w 206"/>
                <a:gd name="T79" fmla="*/ 18 h 38"/>
                <a:gd name="T80" fmla="*/ 100 w 206"/>
                <a:gd name="T81" fmla="*/ 26 h 38"/>
                <a:gd name="T82" fmla="*/ 100 w 206"/>
                <a:gd name="T83" fmla="*/ 26 h 38"/>
                <a:gd name="T84" fmla="*/ 110 w 206"/>
                <a:gd name="T85" fmla="*/ 30 h 38"/>
                <a:gd name="T86" fmla="*/ 122 w 206"/>
                <a:gd name="T87" fmla="*/ 34 h 38"/>
                <a:gd name="T88" fmla="*/ 134 w 206"/>
                <a:gd name="T89" fmla="*/ 36 h 38"/>
                <a:gd name="T90" fmla="*/ 146 w 206"/>
                <a:gd name="T91" fmla="*/ 38 h 38"/>
                <a:gd name="T92" fmla="*/ 146 w 206"/>
                <a:gd name="T93" fmla="*/ 38 h 38"/>
                <a:gd name="T94" fmla="*/ 158 w 206"/>
                <a:gd name="T95" fmla="*/ 36 h 38"/>
                <a:gd name="T96" fmla="*/ 170 w 206"/>
                <a:gd name="T97" fmla="*/ 34 h 38"/>
                <a:gd name="T98" fmla="*/ 182 w 206"/>
                <a:gd name="T99" fmla="*/ 30 h 38"/>
                <a:gd name="T100" fmla="*/ 190 w 206"/>
                <a:gd name="T101" fmla="*/ 26 h 38"/>
                <a:gd name="T102" fmla="*/ 190 w 206"/>
                <a:gd name="T103" fmla="*/ 26 h 38"/>
                <a:gd name="T104" fmla="*/ 200 w 206"/>
                <a:gd name="T105" fmla="*/ 22 h 38"/>
                <a:gd name="T106" fmla="*/ 200 w 206"/>
                <a:gd name="T107" fmla="*/ 22 h 38"/>
                <a:gd name="T108" fmla="*/ 200 w 206"/>
                <a:gd name="T109" fmla="*/ 22 h 38"/>
                <a:gd name="T110" fmla="*/ 200 w 206"/>
                <a:gd name="T111" fmla="*/ 22 h 38"/>
                <a:gd name="T112" fmla="*/ 206 w 206"/>
                <a:gd name="T113" fmla="*/ 20 h 38"/>
                <a:gd name="T114" fmla="*/ 206 w 206"/>
                <a:gd name="T115" fmla="*/ 6 h 38"/>
                <a:gd name="T116" fmla="*/ 206 w 206"/>
                <a:gd name="T117" fmla="*/ 6 h 38"/>
                <a:gd name="T118" fmla="*/ 200 w 206"/>
                <a:gd name="T119" fmla="*/ 6 h 38"/>
                <a:gd name="T120" fmla="*/ 200 w 206"/>
                <a:gd name="T121" fmla="*/ 6 h 38"/>
                <a:gd name="T122" fmla="*/ 200 w 206"/>
                <a:gd name="T123" fmla="*/ 8 h 38"/>
                <a:gd name="T124" fmla="*/ 200 w 206"/>
                <a:gd name="T12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38">
                  <a:moveTo>
                    <a:pt x="200" y="8"/>
                  </a:moveTo>
                  <a:lnTo>
                    <a:pt x="200" y="8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0" y="12"/>
                  </a:lnTo>
                  <a:lnTo>
                    <a:pt x="190" y="12"/>
                  </a:lnTo>
                  <a:lnTo>
                    <a:pt x="182" y="16"/>
                  </a:lnTo>
                  <a:lnTo>
                    <a:pt x="170" y="18"/>
                  </a:lnTo>
                  <a:lnTo>
                    <a:pt x="158" y="22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34" y="22"/>
                  </a:lnTo>
                  <a:lnTo>
                    <a:pt x="122" y="18"/>
                  </a:lnTo>
                  <a:lnTo>
                    <a:pt x="100" y="12"/>
                  </a:lnTo>
                  <a:lnTo>
                    <a:pt x="100" y="12"/>
                  </a:lnTo>
                  <a:lnTo>
                    <a:pt x="78" y="4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0" y="4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2"/>
                  </a:lnTo>
                  <a:lnTo>
                    <a:pt x="30" y="18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6" y="16"/>
                  </a:lnTo>
                  <a:lnTo>
                    <a:pt x="78" y="1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10" y="30"/>
                  </a:lnTo>
                  <a:lnTo>
                    <a:pt x="122" y="34"/>
                  </a:lnTo>
                  <a:lnTo>
                    <a:pt x="134" y="36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58" y="36"/>
                  </a:lnTo>
                  <a:lnTo>
                    <a:pt x="170" y="34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0" y="26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6" y="20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0" y="6"/>
                  </a:lnTo>
                  <a:lnTo>
                    <a:pt x="200" y="6"/>
                  </a:lnTo>
                  <a:lnTo>
                    <a:pt x="200" y="8"/>
                  </a:lnTo>
                  <a:lnTo>
                    <a:pt x="20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IDENTIFY IBAs</a:t>
            </a:r>
          </a:p>
          <a:p>
            <a:pPr algn="ctr"/>
            <a:r>
              <a:rPr lang="en-US" sz="2000" dirty="0" smtClean="0"/>
              <a:t>Validation steps to ensure representation of population patterns</a:t>
            </a:r>
            <a:endParaRPr lang="en-US" sz="2000" i="1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0" y="864521"/>
            <a:ext cx="8837493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7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476832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4051759" y="4411267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7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Expert Drawn</a:t>
            </a:r>
          </a:p>
        </p:txBody>
      </p:sp>
      <p:pic>
        <p:nvPicPr>
          <p:cNvPr id="1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07" y="864521"/>
            <a:ext cx="7809598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5502950" y="60900"/>
            <a:ext cx="71846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:)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80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Expert Drawn (survey data comparison)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07" y="864521"/>
            <a:ext cx="7809598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02950" y="60900"/>
            <a:ext cx="71846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:)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285561" y="52483"/>
            <a:ext cx="732697" cy="601742"/>
            <a:chOff x="3568457" y="52483"/>
            <a:chExt cx="732697" cy="601742"/>
          </a:xfrm>
        </p:grpSpPr>
        <p:sp>
          <p:nvSpPr>
            <p:cNvPr id="9" name="Rectangle 8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11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249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Top Quantile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2" y="864520"/>
            <a:ext cx="7809596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5514844" y="52483"/>
            <a:ext cx="732697" cy="601742"/>
            <a:chOff x="3568457" y="52483"/>
            <a:chExt cx="732697" cy="601742"/>
          </a:xfrm>
        </p:grpSpPr>
        <p:sp>
          <p:nvSpPr>
            <p:cNvPr id="9" name="Rectangle 8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11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94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4x Average Density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2" y="864520"/>
            <a:ext cx="7809596" cy="5094021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2" y="864519"/>
            <a:ext cx="7809596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5514844" y="52483"/>
            <a:ext cx="732697" cy="601742"/>
            <a:chOff x="3568457" y="52483"/>
            <a:chExt cx="732697" cy="601742"/>
          </a:xfrm>
        </p:grpSpPr>
        <p:sp>
          <p:nvSpPr>
            <p:cNvPr id="9" name="Rectangle 8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11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835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Moving Window</a:t>
            </a: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2" y="864519"/>
            <a:ext cx="7809596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/>
          <p:cNvGrpSpPr/>
          <p:nvPr/>
        </p:nvGrpSpPr>
        <p:grpSpPr>
          <a:xfrm>
            <a:off x="5514844" y="52483"/>
            <a:ext cx="732697" cy="601742"/>
            <a:chOff x="3568457" y="52483"/>
            <a:chExt cx="732697" cy="601742"/>
          </a:xfrm>
        </p:grpSpPr>
        <p:sp>
          <p:nvSpPr>
            <p:cNvPr id="10" name="Rectangle 9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12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7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Drawing Area Boundaries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Bering Sea Shelf Break</a:t>
            </a:r>
          </a:p>
          <a:p>
            <a:pPr algn="ctr"/>
            <a:r>
              <a:rPr lang="en-US" sz="2000" b="1" i="1" dirty="0" smtClean="0"/>
              <a:t>Moving Window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2" y="864519"/>
            <a:ext cx="7809597" cy="509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02950" y="60900"/>
            <a:ext cx="71846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:)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285561" y="52483"/>
            <a:ext cx="732697" cy="601742"/>
            <a:chOff x="3568457" y="52483"/>
            <a:chExt cx="732697" cy="601742"/>
          </a:xfrm>
        </p:grpSpPr>
        <p:sp>
          <p:nvSpPr>
            <p:cNvPr id="10" name="Rectangle 9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614318" y="104504"/>
              <a:ext cx="658144" cy="454621"/>
              <a:chOff x="-347663" y="2259013"/>
              <a:chExt cx="790576" cy="546100"/>
            </a:xfrm>
          </p:grpSpPr>
          <p:sp>
            <p:nvSpPr>
              <p:cNvPr id="12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744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621668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5985063" y="2693532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7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Composite Maps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626560" y="52483"/>
            <a:ext cx="732697" cy="601742"/>
            <a:chOff x="3568457" y="52483"/>
            <a:chExt cx="732697" cy="601742"/>
          </a:xfrm>
        </p:grpSpPr>
        <p:sp>
          <p:nvSpPr>
            <p:cNvPr id="16" name="Rectangle 15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u="sng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601255" y="104504"/>
              <a:ext cx="658144" cy="454621"/>
              <a:chOff x="-347663" y="2259013"/>
              <a:chExt cx="790576" cy="546100"/>
            </a:xfrm>
          </p:grpSpPr>
          <p:sp>
            <p:nvSpPr>
              <p:cNvPr id="25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213601" y="6079894"/>
            <a:ext cx="878997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/>
              <a:t>Composite Mapping Approach</a:t>
            </a:r>
          </a:p>
          <a:p>
            <a:pPr algn="ctr"/>
            <a:r>
              <a:rPr lang="en-US" dirty="0" smtClean="0"/>
              <a:t>Smith et al. 2017,</a:t>
            </a:r>
            <a:r>
              <a:rPr lang="en-US" i="1" dirty="0" smtClean="0"/>
              <a:t> Ecological Atlas of the Bering, Chukchi, and Beaufort Seas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829717" y="50165"/>
            <a:ext cx="732697" cy="643249"/>
            <a:chOff x="3568457" y="50165"/>
            <a:chExt cx="732697" cy="643249"/>
          </a:xfrm>
        </p:grpSpPr>
        <p:sp>
          <p:nvSpPr>
            <p:cNvPr id="18" name="Rectangle 17"/>
            <p:cNvSpPr/>
            <p:nvPr/>
          </p:nvSpPr>
          <p:spPr>
            <a:xfrm>
              <a:off x="3568457" y="52483"/>
              <a:ext cx="732697" cy="601742"/>
            </a:xfrm>
            <a:prstGeom prst="rect">
              <a:avLst/>
            </a:prstGeom>
            <a:solidFill>
              <a:srgbClr val="C6A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3773" y="50165"/>
              <a:ext cx="588337" cy="643249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602"/>
            <a:ext cx="9144000" cy="52727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552502" y="2789389"/>
            <a:ext cx="2082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Berlin Sans FB Demi" panose="020E0802020502020306" pitchFamily="34" charset="0"/>
              </a:rPr>
              <a:t>King Eider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24572" y="60900"/>
            <a:ext cx="71846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:)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7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619901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Data to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5" t="3269" r="1954" b="50210"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6"/>
          <p:cNvSpPr/>
          <p:nvPr/>
        </p:nvSpPr>
        <p:spPr>
          <a:xfrm rot="3727447">
            <a:off x="5482094" y="2983553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2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brightnessContrast bright="-17000" contras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39" y="726480"/>
            <a:ext cx="8175362" cy="613152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5316" y="726480"/>
            <a:ext cx="1828800" cy="6131519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-5316" y="4603637"/>
            <a:ext cx="1828800" cy="2254364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pPr algn="ctr"/>
            <a:r>
              <a:rPr lang="en-US" sz="1400" dirty="0" smtClean="0"/>
              <a:t>CONNECTIVITY</a:t>
            </a:r>
            <a:r>
              <a:rPr lang="en-US" sz="1400" dirty="0"/>
              <a:t> </a:t>
            </a:r>
            <a:r>
              <a:rPr lang="en-US" sz="1400" dirty="0" smtClean="0"/>
              <a:t>CHALLENGES</a:t>
            </a:r>
          </a:p>
        </p:txBody>
      </p:sp>
      <p:pic>
        <p:nvPicPr>
          <p:cNvPr id="16" name="Picture 15" descr="Working_Lands.png"/>
          <p:cNvPicPr>
            <a:picLocks noChangeAspect="1"/>
          </p:cNvPicPr>
          <p:nvPr/>
        </p:nvPicPr>
        <p:blipFill rotWithShape="1">
          <a:blip r:embed="rId4" cstate="email">
            <a:grayscl/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69" b="-85"/>
          <a:stretch/>
        </p:blipFill>
        <p:spPr>
          <a:xfrm>
            <a:off x="-10632" y="1670068"/>
            <a:ext cx="1834116" cy="2933568"/>
          </a:xfrm>
          <a:prstGeom prst="rect">
            <a:avLst/>
          </a:prstGeom>
          <a:ln>
            <a:noFill/>
          </a:ln>
        </p:spPr>
      </p:pic>
      <p:cxnSp>
        <p:nvCxnSpPr>
          <p:cNvPr id="17" name="Straight Connector 16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833835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0" y="1670068"/>
            <a:ext cx="182348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597442"/>
            <a:ext cx="18288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ight Arrow 1"/>
          <p:cNvSpPr/>
          <p:nvPr/>
        </p:nvSpPr>
        <p:spPr>
          <a:xfrm rot="10800000">
            <a:off x="1136468" y="1005839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187966" y="1008015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16629" y="1005839"/>
            <a:ext cx="62701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Connectivity is difficult to define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Dynamic conditions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Daily to decadal variability</a:t>
            </a:r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Shifting ice, productivity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chemeClr val="bg1"/>
                </a:solidFill>
              </a:rPr>
              <a:t>Focus on the most predictably occupied areas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43141" y="1060267"/>
            <a:ext cx="300444" cy="261256"/>
          </a:xfrm>
          <a:custGeom>
            <a:avLst/>
            <a:gdLst>
              <a:gd name="connsiteX0" fmla="*/ 37882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37882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08825 w 1149531"/>
              <a:gd name="connsiteY24" fmla="*/ 188391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1111089 w 1149531"/>
              <a:gd name="connsiteY20" fmla="*/ 520065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146545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11089 w 1149531"/>
              <a:gd name="connsiteY18" fmla="*/ 520065 h 1005840"/>
              <a:gd name="connsiteX19" fmla="*/ 1146545 w 1149531"/>
              <a:gd name="connsiteY19" fmla="*/ 418012 h 1005840"/>
              <a:gd name="connsiteX20" fmla="*/ 1149531 w 1149531"/>
              <a:gd name="connsiteY20" fmla="*/ 300446 h 1005840"/>
              <a:gd name="connsiteX21" fmla="*/ 1008825 w 1149531"/>
              <a:gd name="connsiteY21" fmla="*/ 188391 h 1005840"/>
              <a:gd name="connsiteX22" fmla="*/ 877824 w 1149531"/>
              <a:gd name="connsiteY22" fmla="*/ 99401 h 1005840"/>
              <a:gd name="connsiteX23" fmla="*/ 744583 w 1149531"/>
              <a:gd name="connsiteY23" fmla="*/ 65314 h 1005840"/>
              <a:gd name="connsiteX24" fmla="*/ 561703 w 1149531"/>
              <a:gd name="connsiteY24" fmla="*/ 117566 h 1005840"/>
              <a:gd name="connsiteX25" fmla="*/ 561703 w 1149531"/>
              <a:gd name="connsiteY25" fmla="*/ 117566 h 1005840"/>
              <a:gd name="connsiteX26" fmla="*/ 431074 w 1149531"/>
              <a:gd name="connsiteY26" fmla="*/ 78377 h 1005840"/>
              <a:gd name="connsiteX27" fmla="*/ 296713 w 1149531"/>
              <a:gd name="connsiteY27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46545 w 1149531"/>
              <a:gd name="connsiteY18" fmla="*/ 418012 h 1005840"/>
              <a:gd name="connsiteX19" fmla="*/ 1149531 w 1149531"/>
              <a:gd name="connsiteY19" fmla="*/ 300446 h 1005840"/>
              <a:gd name="connsiteX20" fmla="*/ 1008825 w 1149531"/>
              <a:gd name="connsiteY20" fmla="*/ 188391 h 1005840"/>
              <a:gd name="connsiteX21" fmla="*/ 877824 w 1149531"/>
              <a:gd name="connsiteY21" fmla="*/ 99401 h 1005840"/>
              <a:gd name="connsiteX22" fmla="*/ 744583 w 1149531"/>
              <a:gd name="connsiteY22" fmla="*/ 65314 h 1005840"/>
              <a:gd name="connsiteX23" fmla="*/ 561703 w 1149531"/>
              <a:gd name="connsiteY23" fmla="*/ 117566 h 1005840"/>
              <a:gd name="connsiteX24" fmla="*/ 561703 w 1149531"/>
              <a:gd name="connsiteY24" fmla="*/ 117566 h 1005840"/>
              <a:gd name="connsiteX25" fmla="*/ 431074 w 1149531"/>
              <a:gd name="connsiteY25" fmla="*/ 78377 h 1005840"/>
              <a:gd name="connsiteX26" fmla="*/ 296713 w 1149531"/>
              <a:gd name="connsiteY26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531" h="1005840">
                <a:moveTo>
                  <a:pt x="296713" y="0"/>
                </a:moveTo>
                <a:lnTo>
                  <a:pt x="143691" y="78377"/>
                </a:lnTo>
                <a:lnTo>
                  <a:pt x="65314" y="169817"/>
                </a:lnTo>
                <a:lnTo>
                  <a:pt x="65314" y="274320"/>
                </a:lnTo>
                <a:lnTo>
                  <a:pt x="130628" y="365760"/>
                </a:lnTo>
                <a:lnTo>
                  <a:pt x="169817" y="457200"/>
                </a:lnTo>
                <a:lnTo>
                  <a:pt x="169817" y="457200"/>
                </a:lnTo>
                <a:lnTo>
                  <a:pt x="39188" y="653143"/>
                </a:lnTo>
                <a:lnTo>
                  <a:pt x="0" y="718457"/>
                </a:lnTo>
                <a:lnTo>
                  <a:pt x="0" y="718457"/>
                </a:lnTo>
                <a:lnTo>
                  <a:pt x="52251" y="901337"/>
                </a:lnTo>
                <a:lnTo>
                  <a:pt x="52251" y="901337"/>
                </a:lnTo>
                <a:lnTo>
                  <a:pt x="261257" y="979714"/>
                </a:lnTo>
                <a:lnTo>
                  <a:pt x="470263" y="1005840"/>
                </a:lnTo>
                <a:lnTo>
                  <a:pt x="653143" y="992777"/>
                </a:lnTo>
                <a:lnTo>
                  <a:pt x="849085" y="901337"/>
                </a:lnTo>
                <a:lnTo>
                  <a:pt x="979714" y="796834"/>
                </a:lnTo>
                <a:lnTo>
                  <a:pt x="1098026" y="600892"/>
                </a:lnTo>
                <a:lnTo>
                  <a:pt x="1146545" y="418012"/>
                </a:lnTo>
                <a:cubicBezTo>
                  <a:pt x="1147540" y="378823"/>
                  <a:pt x="1148536" y="339635"/>
                  <a:pt x="1149531" y="300446"/>
                </a:cubicBezTo>
                <a:lnTo>
                  <a:pt x="1008825" y="188391"/>
                </a:lnTo>
                <a:lnTo>
                  <a:pt x="877824" y="99401"/>
                </a:lnTo>
                <a:lnTo>
                  <a:pt x="744583" y="65314"/>
                </a:lnTo>
                <a:lnTo>
                  <a:pt x="561703" y="117566"/>
                </a:lnTo>
                <a:lnTo>
                  <a:pt x="561703" y="117566"/>
                </a:lnTo>
                <a:lnTo>
                  <a:pt x="431074" y="78377"/>
                </a:lnTo>
                <a:lnTo>
                  <a:pt x="296713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49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197634" y="6622870"/>
            <a:ext cx="1946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Melanie Smith/USFWS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4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brightnessContrast bright="-17000" contras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39" y="726480"/>
            <a:ext cx="8175362" cy="613152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5316" y="726480"/>
            <a:ext cx="1828800" cy="6131519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-5316" y="4603637"/>
            <a:ext cx="1828800" cy="2254364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pPr algn="ctr"/>
            <a:r>
              <a:rPr lang="en-US" sz="1400" dirty="0" smtClean="0"/>
              <a:t>CONNECTIVITY</a:t>
            </a:r>
            <a:r>
              <a:rPr lang="en-US" sz="1400" dirty="0"/>
              <a:t> </a:t>
            </a:r>
            <a:r>
              <a:rPr lang="en-US" sz="1400" dirty="0" smtClean="0"/>
              <a:t>CHALLENGES</a:t>
            </a:r>
          </a:p>
        </p:txBody>
      </p:sp>
      <p:pic>
        <p:nvPicPr>
          <p:cNvPr id="16" name="Picture 15" descr="Working_Lands.png"/>
          <p:cNvPicPr>
            <a:picLocks noChangeAspect="1"/>
          </p:cNvPicPr>
          <p:nvPr/>
        </p:nvPicPr>
        <p:blipFill rotWithShape="1">
          <a:blip r:embed="rId4" cstate="email">
            <a:grayscl/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69" b="-85"/>
          <a:stretch/>
        </p:blipFill>
        <p:spPr>
          <a:xfrm>
            <a:off x="-10632" y="1670068"/>
            <a:ext cx="1834116" cy="2933568"/>
          </a:xfrm>
          <a:prstGeom prst="rect">
            <a:avLst/>
          </a:prstGeom>
          <a:ln>
            <a:noFill/>
          </a:ln>
        </p:spPr>
      </p:pic>
      <p:cxnSp>
        <p:nvCxnSpPr>
          <p:cNvPr id="17" name="Straight Connector 16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833835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0" y="1670068"/>
            <a:ext cx="182348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597442"/>
            <a:ext cx="18288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ight Arrow 1"/>
          <p:cNvSpPr/>
          <p:nvPr/>
        </p:nvSpPr>
        <p:spPr>
          <a:xfrm rot="10800000">
            <a:off x="1136468" y="1005839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187966" y="1008015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16629" y="1005839"/>
            <a:ext cx="627017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Connectivity is difficult to define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Drawing boundaries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Marine environment lacks clear boundaries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Methods produce different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chemeClr val="bg1"/>
                </a:solidFill>
              </a:rPr>
              <a:t>Experiment with </a:t>
            </a:r>
            <a:r>
              <a:rPr lang="en-US" sz="2800" u="sng" dirty="0" smtClean="0">
                <a:solidFill>
                  <a:schemeClr val="bg1"/>
                </a:solidFill>
              </a:rPr>
              <a:t>methods and be aware of their implications for conservation area design</a:t>
            </a:r>
            <a:endParaRPr lang="en-US" sz="2800" u="sng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43141" y="1060267"/>
            <a:ext cx="300444" cy="261256"/>
          </a:xfrm>
          <a:custGeom>
            <a:avLst/>
            <a:gdLst>
              <a:gd name="connsiteX0" fmla="*/ 37882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37882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08825 w 1149531"/>
              <a:gd name="connsiteY24" fmla="*/ 188391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1111089 w 1149531"/>
              <a:gd name="connsiteY20" fmla="*/ 520065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146545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11089 w 1149531"/>
              <a:gd name="connsiteY18" fmla="*/ 520065 h 1005840"/>
              <a:gd name="connsiteX19" fmla="*/ 1146545 w 1149531"/>
              <a:gd name="connsiteY19" fmla="*/ 418012 h 1005840"/>
              <a:gd name="connsiteX20" fmla="*/ 1149531 w 1149531"/>
              <a:gd name="connsiteY20" fmla="*/ 300446 h 1005840"/>
              <a:gd name="connsiteX21" fmla="*/ 1008825 w 1149531"/>
              <a:gd name="connsiteY21" fmla="*/ 188391 h 1005840"/>
              <a:gd name="connsiteX22" fmla="*/ 877824 w 1149531"/>
              <a:gd name="connsiteY22" fmla="*/ 99401 h 1005840"/>
              <a:gd name="connsiteX23" fmla="*/ 744583 w 1149531"/>
              <a:gd name="connsiteY23" fmla="*/ 65314 h 1005840"/>
              <a:gd name="connsiteX24" fmla="*/ 561703 w 1149531"/>
              <a:gd name="connsiteY24" fmla="*/ 117566 h 1005840"/>
              <a:gd name="connsiteX25" fmla="*/ 561703 w 1149531"/>
              <a:gd name="connsiteY25" fmla="*/ 117566 h 1005840"/>
              <a:gd name="connsiteX26" fmla="*/ 431074 w 1149531"/>
              <a:gd name="connsiteY26" fmla="*/ 78377 h 1005840"/>
              <a:gd name="connsiteX27" fmla="*/ 296713 w 1149531"/>
              <a:gd name="connsiteY27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46545 w 1149531"/>
              <a:gd name="connsiteY18" fmla="*/ 418012 h 1005840"/>
              <a:gd name="connsiteX19" fmla="*/ 1149531 w 1149531"/>
              <a:gd name="connsiteY19" fmla="*/ 300446 h 1005840"/>
              <a:gd name="connsiteX20" fmla="*/ 1008825 w 1149531"/>
              <a:gd name="connsiteY20" fmla="*/ 188391 h 1005840"/>
              <a:gd name="connsiteX21" fmla="*/ 877824 w 1149531"/>
              <a:gd name="connsiteY21" fmla="*/ 99401 h 1005840"/>
              <a:gd name="connsiteX22" fmla="*/ 744583 w 1149531"/>
              <a:gd name="connsiteY22" fmla="*/ 65314 h 1005840"/>
              <a:gd name="connsiteX23" fmla="*/ 561703 w 1149531"/>
              <a:gd name="connsiteY23" fmla="*/ 117566 h 1005840"/>
              <a:gd name="connsiteX24" fmla="*/ 561703 w 1149531"/>
              <a:gd name="connsiteY24" fmla="*/ 117566 h 1005840"/>
              <a:gd name="connsiteX25" fmla="*/ 431074 w 1149531"/>
              <a:gd name="connsiteY25" fmla="*/ 78377 h 1005840"/>
              <a:gd name="connsiteX26" fmla="*/ 296713 w 1149531"/>
              <a:gd name="connsiteY26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531" h="1005840">
                <a:moveTo>
                  <a:pt x="296713" y="0"/>
                </a:moveTo>
                <a:lnTo>
                  <a:pt x="143691" y="78377"/>
                </a:lnTo>
                <a:lnTo>
                  <a:pt x="65314" y="169817"/>
                </a:lnTo>
                <a:lnTo>
                  <a:pt x="65314" y="274320"/>
                </a:lnTo>
                <a:lnTo>
                  <a:pt x="130628" y="365760"/>
                </a:lnTo>
                <a:lnTo>
                  <a:pt x="169817" y="457200"/>
                </a:lnTo>
                <a:lnTo>
                  <a:pt x="169817" y="457200"/>
                </a:lnTo>
                <a:lnTo>
                  <a:pt x="39188" y="653143"/>
                </a:lnTo>
                <a:lnTo>
                  <a:pt x="0" y="718457"/>
                </a:lnTo>
                <a:lnTo>
                  <a:pt x="0" y="718457"/>
                </a:lnTo>
                <a:lnTo>
                  <a:pt x="52251" y="901337"/>
                </a:lnTo>
                <a:lnTo>
                  <a:pt x="52251" y="901337"/>
                </a:lnTo>
                <a:lnTo>
                  <a:pt x="261257" y="979714"/>
                </a:lnTo>
                <a:lnTo>
                  <a:pt x="470263" y="1005840"/>
                </a:lnTo>
                <a:lnTo>
                  <a:pt x="653143" y="992777"/>
                </a:lnTo>
                <a:lnTo>
                  <a:pt x="849085" y="901337"/>
                </a:lnTo>
                <a:lnTo>
                  <a:pt x="979714" y="796834"/>
                </a:lnTo>
                <a:lnTo>
                  <a:pt x="1098026" y="600892"/>
                </a:lnTo>
                <a:lnTo>
                  <a:pt x="1146545" y="418012"/>
                </a:lnTo>
                <a:cubicBezTo>
                  <a:pt x="1147540" y="378823"/>
                  <a:pt x="1148536" y="339635"/>
                  <a:pt x="1149531" y="300446"/>
                </a:cubicBezTo>
                <a:lnTo>
                  <a:pt x="1008825" y="188391"/>
                </a:lnTo>
                <a:lnTo>
                  <a:pt x="877824" y="99401"/>
                </a:lnTo>
                <a:lnTo>
                  <a:pt x="744583" y="65314"/>
                </a:lnTo>
                <a:lnTo>
                  <a:pt x="561703" y="117566"/>
                </a:lnTo>
                <a:lnTo>
                  <a:pt x="561703" y="117566"/>
                </a:lnTo>
                <a:lnTo>
                  <a:pt x="431074" y="78377"/>
                </a:lnTo>
                <a:lnTo>
                  <a:pt x="296713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49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197634" y="6622870"/>
            <a:ext cx="1946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Melanie Smith/USFWS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5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brightnessContrast bright="-17000" contras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39" y="726480"/>
            <a:ext cx="8175362" cy="613152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5316" y="726480"/>
            <a:ext cx="1828800" cy="6131519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-5316" y="4603637"/>
            <a:ext cx="1828800" cy="2254364"/>
          </a:xfrm>
          <a:prstGeom prst="rect">
            <a:avLst/>
          </a:prstGeom>
          <a:solidFill>
            <a:schemeClr val="accent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pPr algn="ctr"/>
            <a:r>
              <a:rPr lang="en-US" sz="1400" dirty="0" smtClean="0"/>
              <a:t>CONNECTIVITY</a:t>
            </a:r>
            <a:r>
              <a:rPr lang="en-US" sz="1400" dirty="0"/>
              <a:t> </a:t>
            </a:r>
            <a:r>
              <a:rPr lang="en-US" sz="1400" dirty="0" smtClean="0"/>
              <a:t>CHALLENGES</a:t>
            </a:r>
          </a:p>
        </p:txBody>
      </p:sp>
      <p:pic>
        <p:nvPicPr>
          <p:cNvPr id="16" name="Picture 15" descr="Working_Lands.png"/>
          <p:cNvPicPr>
            <a:picLocks noChangeAspect="1"/>
          </p:cNvPicPr>
          <p:nvPr/>
        </p:nvPicPr>
        <p:blipFill rotWithShape="1">
          <a:blip r:embed="rId4" cstate="email">
            <a:grayscl/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69" b="-85"/>
          <a:stretch/>
        </p:blipFill>
        <p:spPr>
          <a:xfrm>
            <a:off x="-10632" y="1670068"/>
            <a:ext cx="1834116" cy="2933568"/>
          </a:xfrm>
          <a:prstGeom prst="rect">
            <a:avLst/>
          </a:prstGeom>
          <a:ln>
            <a:noFill/>
          </a:ln>
        </p:spPr>
      </p:pic>
      <p:cxnSp>
        <p:nvCxnSpPr>
          <p:cNvPr id="17" name="Straight Connector 16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833835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0" y="1670068"/>
            <a:ext cx="182348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597442"/>
            <a:ext cx="18288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ight Arrow 1"/>
          <p:cNvSpPr/>
          <p:nvPr/>
        </p:nvSpPr>
        <p:spPr>
          <a:xfrm rot="10800000">
            <a:off x="1136468" y="1005839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187966" y="1008015"/>
            <a:ext cx="496389" cy="378823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16629" y="1005839"/>
            <a:ext cx="627017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Connectivity is difficult to define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Species behave differently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Colonial </a:t>
            </a:r>
            <a:r>
              <a:rPr lang="en-US" sz="2800" dirty="0">
                <a:solidFill>
                  <a:schemeClr val="bg1"/>
                </a:solidFill>
              </a:rPr>
              <a:t>seabirds tied to breeding colonies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Destination-oriented </a:t>
            </a:r>
            <a:r>
              <a:rPr lang="en-US" sz="2800" dirty="0">
                <a:solidFill>
                  <a:schemeClr val="bg1"/>
                </a:solidFill>
              </a:rPr>
              <a:t>migrants with predictable stopovers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Pelagic wanderers following </a:t>
            </a:r>
            <a:r>
              <a:rPr lang="en-US" sz="2800" dirty="0" smtClean="0">
                <a:solidFill>
                  <a:schemeClr val="bg1"/>
                </a:solidFill>
              </a:rPr>
              <a:t>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 smtClean="0">
                <a:solidFill>
                  <a:schemeClr val="bg1"/>
                </a:solidFill>
              </a:rPr>
              <a:t>Blend </a:t>
            </a:r>
            <a:r>
              <a:rPr lang="en-US" sz="2800" u="sng" dirty="0">
                <a:solidFill>
                  <a:schemeClr val="bg1"/>
                </a:solidFill>
              </a:rPr>
              <a:t>multiple data types and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chemeClr val="bg1"/>
                </a:solidFill>
              </a:rPr>
              <a:t>Look at the annual cycle holistically to identify connections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43141" y="1060267"/>
            <a:ext cx="300444" cy="261256"/>
          </a:xfrm>
          <a:custGeom>
            <a:avLst/>
            <a:gdLst>
              <a:gd name="connsiteX0" fmla="*/ 37882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37882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992777 w 1149531"/>
              <a:gd name="connsiteY25" fmla="*/ 52252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58091 w 1149531"/>
              <a:gd name="connsiteY24" fmla="*/ 78377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136468 w 1149531"/>
              <a:gd name="connsiteY23" fmla="*/ 169817 h 1005840"/>
              <a:gd name="connsiteX24" fmla="*/ 1008825 w 1149531"/>
              <a:gd name="connsiteY24" fmla="*/ 188391 h 1005840"/>
              <a:gd name="connsiteX25" fmla="*/ 877824 w 1149531"/>
              <a:gd name="connsiteY25" fmla="*/ 99401 h 1005840"/>
              <a:gd name="connsiteX26" fmla="*/ 744583 w 1149531"/>
              <a:gd name="connsiteY26" fmla="*/ 65314 h 1005840"/>
              <a:gd name="connsiteX27" fmla="*/ 561703 w 1149531"/>
              <a:gd name="connsiteY27" fmla="*/ 117566 h 1005840"/>
              <a:gd name="connsiteX28" fmla="*/ 561703 w 1149531"/>
              <a:gd name="connsiteY28" fmla="*/ 117566 h 1005840"/>
              <a:gd name="connsiteX29" fmla="*/ 431074 w 1149531"/>
              <a:gd name="connsiteY29" fmla="*/ 78377 h 1005840"/>
              <a:gd name="connsiteX30" fmla="*/ 296713 w 1149531"/>
              <a:gd name="connsiteY30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979714 w 1149531"/>
              <a:gd name="connsiteY20" fmla="*/ 457200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966651 w 1149531"/>
              <a:gd name="connsiteY19" fmla="*/ 600892 h 1005840"/>
              <a:gd name="connsiteX20" fmla="*/ 1111089 w 1149531"/>
              <a:gd name="connsiteY20" fmla="*/ 520065 h 1005840"/>
              <a:gd name="connsiteX21" fmla="*/ 1097280 w 1149531"/>
              <a:gd name="connsiteY21" fmla="*/ 418012 h 1005840"/>
              <a:gd name="connsiteX22" fmla="*/ 1149531 w 1149531"/>
              <a:gd name="connsiteY22" fmla="*/ 300446 h 1005840"/>
              <a:gd name="connsiteX23" fmla="*/ 1008825 w 1149531"/>
              <a:gd name="connsiteY23" fmla="*/ 188391 h 1005840"/>
              <a:gd name="connsiteX24" fmla="*/ 877824 w 1149531"/>
              <a:gd name="connsiteY24" fmla="*/ 99401 h 1005840"/>
              <a:gd name="connsiteX25" fmla="*/ 744583 w 1149531"/>
              <a:gd name="connsiteY25" fmla="*/ 65314 h 1005840"/>
              <a:gd name="connsiteX26" fmla="*/ 561703 w 1149531"/>
              <a:gd name="connsiteY26" fmla="*/ 117566 h 1005840"/>
              <a:gd name="connsiteX27" fmla="*/ 561703 w 1149531"/>
              <a:gd name="connsiteY27" fmla="*/ 117566 h 1005840"/>
              <a:gd name="connsiteX28" fmla="*/ 431074 w 1149531"/>
              <a:gd name="connsiteY28" fmla="*/ 78377 h 1005840"/>
              <a:gd name="connsiteX29" fmla="*/ 296713 w 1149531"/>
              <a:gd name="connsiteY29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966651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097280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18903 w 1149531"/>
              <a:gd name="connsiteY17" fmla="*/ 640080 h 1005840"/>
              <a:gd name="connsiteX18" fmla="*/ 1098026 w 1149531"/>
              <a:gd name="connsiteY18" fmla="*/ 600892 h 1005840"/>
              <a:gd name="connsiteX19" fmla="*/ 1111089 w 1149531"/>
              <a:gd name="connsiteY19" fmla="*/ 520065 h 1005840"/>
              <a:gd name="connsiteX20" fmla="*/ 1146545 w 1149531"/>
              <a:gd name="connsiteY20" fmla="*/ 418012 h 1005840"/>
              <a:gd name="connsiteX21" fmla="*/ 1149531 w 1149531"/>
              <a:gd name="connsiteY21" fmla="*/ 300446 h 1005840"/>
              <a:gd name="connsiteX22" fmla="*/ 1008825 w 1149531"/>
              <a:gd name="connsiteY22" fmla="*/ 188391 h 1005840"/>
              <a:gd name="connsiteX23" fmla="*/ 877824 w 1149531"/>
              <a:gd name="connsiteY23" fmla="*/ 99401 h 1005840"/>
              <a:gd name="connsiteX24" fmla="*/ 744583 w 1149531"/>
              <a:gd name="connsiteY24" fmla="*/ 65314 h 1005840"/>
              <a:gd name="connsiteX25" fmla="*/ 561703 w 1149531"/>
              <a:gd name="connsiteY25" fmla="*/ 117566 h 1005840"/>
              <a:gd name="connsiteX26" fmla="*/ 561703 w 1149531"/>
              <a:gd name="connsiteY26" fmla="*/ 117566 h 1005840"/>
              <a:gd name="connsiteX27" fmla="*/ 431074 w 1149531"/>
              <a:gd name="connsiteY27" fmla="*/ 78377 h 1005840"/>
              <a:gd name="connsiteX28" fmla="*/ 296713 w 1149531"/>
              <a:gd name="connsiteY28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11089 w 1149531"/>
              <a:gd name="connsiteY18" fmla="*/ 520065 h 1005840"/>
              <a:gd name="connsiteX19" fmla="*/ 1146545 w 1149531"/>
              <a:gd name="connsiteY19" fmla="*/ 418012 h 1005840"/>
              <a:gd name="connsiteX20" fmla="*/ 1149531 w 1149531"/>
              <a:gd name="connsiteY20" fmla="*/ 300446 h 1005840"/>
              <a:gd name="connsiteX21" fmla="*/ 1008825 w 1149531"/>
              <a:gd name="connsiteY21" fmla="*/ 188391 h 1005840"/>
              <a:gd name="connsiteX22" fmla="*/ 877824 w 1149531"/>
              <a:gd name="connsiteY22" fmla="*/ 99401 h 1005840"/>
              <a:gd name="connsiteX23" fmla="*/ 744583 w 1149531"/>
              <a:gd name="connsiteY23" fmla="*/ 65314 h 1005840"/>
              <a:gd name="connsiteX24" fmla="*/ 561703 w 1149531"/>
              <a:gd name="connsiteY24" fmla="*/ 117566 h 1005840"/>
              <a:gd name="connsiteX25" fmla="*/ 561703 w 1149531"/>
              <a:gd name="connsiteY25" fmla="*/ 117566 h 1005840"/>
              <a:gd name="connsiteX26" fmla="*/ 431074 w 1149531"/>
              <a:gd name="connsiteY26" fmla="*/ 78377 h 1005840"/>
              <a:gd name="connsiteX27" fmla="*/ 296713 w 1149531"/>
              <a:gd name="connsiteY27" fmla="*/ 0 h 1005840"/>
              <a:gd name="connsiteX0" fmla="*/ 296713 w 1149531"/>
              <a:gd name="connsiteY0" fmla="*/ 0 h 1005840"/>
              <a:gd name="connsiteX1" fmla="*/ 143691 w 1149531"/>
              <a:gd name="connsiteY1" fmla="*/ 78377 h 1005840"/>
              <a:gd name="connsiteX2" fmla="*/ 65314 w 1149531"/>
              <a:gd name="connsiteY2" fmla="*/ 169817 h 1005840"/>
              <a:gd name="connsiteX3" fmla="*/ 65314 w 1149531"/>
              <a:gd name="connsiteY3" fmla="*/ 274320 h 1005840"/>
              <a:gd name="connsiteX4" fmla="*/ 130628 w 1149531"/>
              <a:gd name="connsiteY4" fmla="*/ 365760 h 1005840"/>
              <a:gd name="connsiteX5" fmla="*/ 169817 w 1149531"/>
              <a:gd name="connsiteY5" fmla="*/ 457200 h 1005840"/>
              <a:gd name="connsiteX6" fmla="*/ 169817 w 1149531"/>
              <a:gd name="connsiteY6" fmla="*/ 457200 h 1005840"/>
              <a:gd name="connsiteX7" fmla="*/ 39188 w 1149531"/>
              <a:gd name="connsiteY7" fmla="*/ 653143 h 1005840"/>
              <a:gd name="connsiteX8" fmla="*/ 0 w 1149531"/>
              <a:gd name="connsiteY8" fmla="*/ 718457 h 1005840"/>
              <a:gd name="connsiteX9" fmla="*/ 0 w 1149531"/>
              <a:gd name="connsiteY9" fmla="*/ 718457 h 1005840"/>
              <a:gd name="connsiteX10" fmla="*/ 52251 w 1149531"/>
              <a:gd name="connsiteY10" fmla="*/ 901337 h 1005840"/>
              <a:gd name="connsiteX11" fmla="*/ 52251 w 1149531"/>
              <a:gd name="connsiteY11" fmla="*/ 901337 h 1005840"/>
              <a:gd name="connsiteX12" fmla="*/ 261257 w 1149531"/>
              <a:gd name="connsiteY12" fmla="*/ 979714 h 1005840"/>
              <a:gd name="connsiteX13" fmla="*/ 470263 w 1149531"/>
              <a:gd name="connsiteY13" fmla="*/ 1005840 h 1005840"/>
              <a:gd name="connsiteX14" fmla="*/ 653143 w 1149531"/>
              <a:gd name="connsiteY14" fmla="*/ 992777 h 1005840"/>
              <a:gd name="connsiteX15" fmla="*/ 849085 w 1149531"/>
              <a:gd name="connsiteY15" fmla="*/ 901337 h 1005840"/>
              <a:gd name="connsiteX16" fmla="*/ 979714 w 1149531"/>
              <a:gd name="connsiteY16" fmla="*/ 796834 h 1005840"/>
              <a:gd name="connsiteX17" fmla="*/ 1098026 w 1149531"/>
              <a:gd name="connsiteY17" fmla="*/ 600892 h 1005840"/>
              <a:gd name="connsiteX18" fmla="*/ 1146545 w 1149531"/>
              <a:gd name="connsiteY18" fmla="*/ 418012 h 1005840"/>
              <a:gd name="connsiteX19" fmla="*/ 1149531 w 1149531"/>
              <a:gd name="connsiteY19" fmla="*/ 300446 h 1005840"/>
              <a:gd name="connsiteX20" fmla="*/ 1008825 w 1149531"/>
              <a:gd name="connsiteY20" fmla="*/ 188391 h 1005840"/>
              <a:gd name="connsiteX21" fmla="*/ 877824 w 1149531"/>
              <a:gd name="connsiteY21" fmla="*/ 99401 h 1005840"/>
              <a:gd name="connsiteX22" fmla="*/ 744583 w 1149531"/>
              <a:gd name="connsiteY22" fmla="*/ 65314 h 1005840"/>
              <a:gd name="connsiteX23" fmla="*/ 561703 w 1149531"/>
              <a:gd name="connsiteY23" fmla="*/ 117566 h 1005840"/>
              <a:gd name="connsiteX24" fmla="*/ 561703 w 1149531"/>
              <a:gd name="connsiteY24" fmla="*/ 117566 h 1005840"/>
              <a:gd name="connsiteX25" fmla="*/ 431074 w 1149531"/>
              <a:gd name="connsiteY25" fmla="*/ 78377 h 1005840"/>
              <a:gd name="connsiteX26" fmla="*/ 296713 w 1149531"/>
              <a:gd name="connsiteY26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531" h="1005840">
                <a:moveTo>
                  <a:pt x="296713" y="0"/>
                </a:moveTo>
                <a:lnTo>
                  <a:pt x="143691" y="78377"/>
                </a:lnTo>
                <a:lnTo>
                  <a:pt x="65314" y="169817"/>
                </a:lnTo>
                <a:lnTo>
                  <a:pt x="65314" y="274320"/>
                </a:lnTo>
                <a:lnTo>
                  <a:pt x="130628" y="365760"/>
                </a:lnTo>
                <a:lnTo>
                  <a:pt x="169817" y="457200"/>
                </a:lnTo>
                <a:lnTo>
                  <a:pt x="169817" y="457200"/>
                </a:lnTo>
                <a:lnTo>
                  <a:pt x="39188" y="653143"/>
                </a:lnTo>
                <a:lnTo>
                  <a:pt x="0" y="718457"/>
                </a:lnTo>
                <a:lnTo>
                  <a:pt x="0" y="718457"/>
                </a:lnTo>
                <a:lnTo>
                  <a:pt x="52251" y="901337"/>
                </a:lnTo>
                <a:lnTo>
                  <a:pt x="52251" y="901337"/>
                </a:lnTo>
                <a:lnTo>
                  <a:pt x="261257" y="979714"/>
                </a:lnTo>
                <a:lnTo>
                  <a:pt x="470263" y="1005840"/>
                </a:lnTo>
                <a:lnTo>
                  <a:pt x="653143" y="992777"/>
                </a:lnTo>
                <a:lnTo>
                  <a:pt x="849085" y="901337"/>
                </a:lnTo>
                <a:lnTo>
                  <a:pt x="979714" y="796834"/>
                </a:lnTo>
                <a:lnTo>
                  <a:pt x="1098026" y="600892"/>
                </a:lnTo>
                <a:lnTo>
                  <a:pt x="1146545" y="418012"/>
                </a:lnTo>
                <a:cubicBezTo>
                  <a:pt x="1147540" y="378823"/>
                  <a:pt x="1148536" y="339635"/>
                  <a:pt x="1149531" y="300446"/>
                </a:cubicBezTo>
                <a:lnTo>
                  <a:pt x="1008825" y="188391"/>
                </a:lnTo>
                <a:lnTo>
                  <a:pt x="877824" y="99401"/>
                </a:lnTo>
                <a:lnTo>
                  <a:pt x="744583" y="65314"/>
                </a:lnTo>
                <a:lnTo>
                  <a:pt x="561703" y="117566"/>
                </a:lnTo>
                <a:lnTo>
                  <a:pt x="561703" y="117566"/>
                </a:lnTo>
                <a:lnTo>
                  <a:pt x="431074" y="78377"/>
                </a:lnTo>
                <a:lnTo>
                  <a:pt x="296713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49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197634" y="6622870"/>
            <a:ext cx="1946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Melanie Smith/USFWS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8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2" y="737235"/>
            <a:ext cx="9139535" cy="609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080951"/>
            <a:ext cx="8621486" cy="2285408"/>
          </a:xfrm>
          <a:prstGeom prst="rect">
            <a:avLst/>
          </a:prstGeom>
          <a:solidFill>
            <a:srgbClr val="000000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4" r="16668"/>
          <a:stretch/>
        </p:blipFill>
        <p:spPr bwMode="auto">
          <a:xfrm>
            <a:off x="583747" y="894957"/>
            <a:ext cx="3030582" cy="30031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4276893"/>
            <a:ext cx="8040189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to Design: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Identifying Important Bird Areas and 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eabird Connectivity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Alaskan Arctic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Melanie Smith, Audubon Alaska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122815" y="1515292"/>
            <a:ext cx="2349139" cy="1580605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 smtClean="0">
                <a:solidFill>
                  <a:schemeClr val="tx1"/>
                </a:solidFill>
              </a:rPr>
              <a:t>???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4834" y="6622871"/>
            <a:ext cx="1489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image: Milo </a:t>
            </a:r>
            <a:r>
              <a:rPr lang="en-US" sz="1000" dirty="0" err="1" smtClean="0">
                <a:solidFill>
                  <a:schemeClr val="bg1"/>
                </a:solidFill>
              </a:rPr>
              <a:t>Burcham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28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udubon">
      <a:dk1>
        <a:srgbClr val="262626"/>
      </a:dk1>
      <a:lt1>
        <a:sysClr val="window" lastClr="FFFFFF"/>
      </a:lt1>
      <a:dk2>
        <a:srgbClr val="453028"/>
      </a:dk2>
      <a:lt2>
        <a:srgbClr val="F8F9F4"/>
      </a:lt2>
      <a:accent1>
        <a:srgbClr val="06ABE1"/>
      </a:accent1>
      <a:accent2>
        <a:srgbClr val="E18500"/>
      </a:accent2>
      <a:accent3>
        <a:srgbClr val="91C400"/>
      </a:accent3>
      <a:accent4>
        <a:srgbClr val="CC3F50"/>
      </a:accent4>
      <a:accent5>
        <a:srgbClr val="A9A8AD"/>
      </a:accent5>
      <a:accent6>
        <a:srgbClr val="CFAB35"/>
      </a:accent6>
      <a:hlink>
        <a:srgbClr val="0000FF"/>
      </a:hlink>
      <a:folHlink>
        <a:srgbClr val="800080"/>
      </a:folHlink>
    </a:clrScheme>
    <a:fontScheme name="Audubon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9e4c878-e3ad-4ee5-b937-70df3e1cc7fe">7SUXFNCRWVX5-175-41</_dlc_DocId>
    <_dlc_DocIdUrl xmlns="e9e4c878-e3ad-4ee5-b937-70df3e1cc7fe">
      <Url>https://audsoc.sharepoint.com/EngagementPublic/_layouts/15/DocIdRedir.aspx?ID=7SUXFNCRWVX5-175-41</Url>
      <Description>7SUXFNCRWVX5-175-41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5C21A395D3B547A9666A722D32174C" ma:contentTypeVersion="1" ma:contentTypeDescription="Create a new document." ma:contentTypeScope="" ma:versionID="cfaf08dad3951364b9c84f96c9d20ab4">
  <xsd:schema xmlns:xsd="http://www.w3.org/2001/XMLSchema" xmlns:xs="http://www.w3.org/2001/XMLSchema" xmlns:p="http://schemas.microsoft.com/office/2006/metadata/properties" xmlns:ns2="e9e4c878-e3ad-4ee5-b937-70df3e1cc7fe" targetNamespace="http://schemas.microsoft.com/office/2006/metadata/properties" ma:root="true" ma:fieldsID="83a8643044ada0816f3243425cd31e82" ns2:_="">
    <xsd:import namespace="e9e4c878-e3ad-4ee5-b937-70df3e1cc7f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e4c878-e3ad-4ee5-b937-70df3e1cc7f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45A09-E6A2-4378-AA39-BE3104BC36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15AEE6-7A23-4048-B21B-49ECCD95099F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e9e4c878-e3ad-4ee5-b937-70df3e1cc7fe"/>
  </ds:schemaRefs>
</ds:datastoreItem>
</file>

<file path=customXml/itemProps3.xml><?xml version="1.0" encoding="utf-8"?>
<ds:datastoreItem xmlns:ds="http://schemas.openxmlformats.org/officeDocument/2006/customXml" ds:itemID="{C41419D5-91D0-4D46-B8AF-D85FD6D0C0C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21F338C-8393-4134-A037-26BECEC34B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e4c878-e3ad-4ee5-b937-70df3e1cc7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6328</TotalTime>
  <Words>740</Words>
  <Application>Microsoft Office PowerPoint</Application>
  <PresentationFormat>On-screen Show (4:3)</PresentationFormat>
  <Paragraphs>244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Data to Design: Identifying Important Bird Areas and Seabird Connectivity in the Alaskan Arctic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to Design: Identifying Important Bird Areas and Seabird Connectivity in the Alaskan Arctic</vt:lpstr>
    </vt:vector>
  </TitlesOfParts>
  <Company>Marktime Media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Schulp</dc:creator>
  <cp:lastModifiedBy>Smith, Melanie A.</cp:lastModifiedBy>
  <cp:revision>141</cp:revision>
  <dcterms:created xsi:type="dcterms:W3CDTF">2014-08-13T15:20:23Z</dcterms:created>
  <dcterms:modified xsi:type="dcterms:W3CDTF">2017-01-03T21:58:42Z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0x0101003D5C21A395D3B547A9666A722D32174C</vt:lpwstr>
  </property>
  <property fmtid="{D5CDD505-2E9C-101B-9397-08002B2CF9AE}" pid="3" name="_dlc_DocIdItemGuid">
    <vt:lpwstr>eca3360b-3d72-49b7-8590-0cb00e267633</vt:lpwstr>
  </property>
</Properties>
</file>